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60" r:id="rId3"/>
  </p:sldMasterIdLst>
  <p:notesMasterIdLst>
    <p:notesMasterId r:id="rId42"/>
  </p:notesMasterIdLst>
  <p:handoutMasterIdLst>
    <p:handoutMasterId r:id="rId43"/>
  </p:handoutMasterIdLst>
  <p:sldIdLst>
    <p:sldId id="256" r:id="rId4"/>
    <p:sldId id="262" r:id="rId5"/>
    <p:sldId id="267" r:id="rId6"/>
    <p:sldId id="259" r:id="rId7"/>
    <p:sldId id="288" r:id="rId8"/>
    <p:sldId id="265" r:id="rId9"/>
    <p:sldId id="286" r:id="rId10"/>
    <p:sldId id="287" r:id="rId11"/>
    <p:sldId id="293" r:id="rId12"/>
    <p:sldId id="289" r:id="rId13"/>
    <p:sldId id="290" r:id="rId14"/>
    <p:sldId id="294" r:id="rId15"/>
    <p:sldId id="295" r:id="rId16"/>
    <p:sldId id="296" r:id="rId17"/>
    <p:sldId id="263" r:id="rId18"/>
    <p:sldId id="283" r:id="rId19"/>
    <p:sldId id="298" r:id="rId20"/>
    <p:sldId id="299"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60" r:id="rId37"/>
    <p:sldId id="266" r:id="rId38"/>
    <p:sldId id="300" r:id="rId39"/>
    <p:sldId id="284" r:id="rId40"/>
    <p:sldId id="297" r:id="rId41"/>
  </p:sldIdLst>
  <p:sldSz cx="9144000" cy="5143500" type="screen16x9"/>
  <p:notesSz cx="6858000" cy="9144000"/>
  <p:defaultTextStyle>
    <a:defPPr>
      <a:defRPr lang="en-US"/>
    </a:defPPr>
    <a:lvl1pPr marL="0" algn="l" defTabSz="389582" rtl="0" eaLnBrk="1" latinLnBrk="0" hangingPunct="1">
      <a:defRPr sz="1500" kern="1200">
        <a:solidFill>
          <a:schemeClr val="tx1"/>
        </a:solidFill>
        <a:latin typeface="+mn-lt"/>
        <a:ea typeface="+mn-ea"/>
        <a:cs typeface="+mn-cs"/>
      </a:defRPr>
    </a:lvl1pPr>
    <a:lvl2pPr marL="389582" algn="l" defTabSz="389582" rtl="0" eaLnBrk="1" latinLnBrk="0" hangingPunct="1">
      <a:defRPr sz="1500" kern="1200">
        <a:solidFill>
          <a:schemeClr val="tx1"/>
        </a:solidFill>
        <a:latin typeface="+mn-lt"/>
        <a:ea typeface="+mn-ea"/>
        <a:cs typeface="+mn-cs"/>
      </a:defRPr>
    </a:lvl2pPr>
    <a:lvl3pPr marL="779163" algn="l" defTabSz="389582" rtl="0" eaLnBrk="1" latinLnBrk="0" hangingPunct="1">
      <a:defRPr sz="1500" kern="1200">
        <a:solidFill>
          <a:schemeClr val="tx1"/>
        </a:solidFill>
        <a:latin typeface="+mn-lt"/>
        <a:ea typeface="+mn-ea"/>
        <a:cs typeface="+mn-cs"/>
      </a:defRPr>
    </a:lvl3pPr>
    <a:lvl4pPr marL="1168745" algn="l" defTabSz="389582" rtl="0" eaLnBrk="1" latinLnBrk="0" hangingPunct="1">
      <a:defRPr sz="1500" kern="1200">
        <a:solidFill>
          <a:schemeClr val="tx1"/>
        </a:solidFill>
        <a:latin typeface="+mn-lt"/>
        <a:ea typeface="+mn-ea"/>
        <a:cs typeface="+mn-cs"/>
      </a:defRPr>
    </a:lvl4pPr>
    <a:lvl5pPr marL="1558326" algn="l" defTabSz="389582" rtl="0" eaLnBrk="1" latinLnBrk="0" hangingPunct="1">
      <a:defRPr sz="1500" kern="1200">
        <a:solidFill>
          <a:schemeClr val="tx1"/>
        </a:solidFill>
        <a:latin typeface="+mn-lt"/>
        <a:ea typeface="+mn-ea"/>
        <a:cs typeface="+mn-cs"/>
      </a:defRPr>
    </a:lvl5pPr>
    <a:lvl6pPr marL="1947908" algn="l" defTabSz="389582" rtl="0" eaLnBrk="1" latinLnBrk="0" hangingPunct="1">
      <a:defRPr sz="1500" kern="1200">
        <a:solidFill>
          <a:schemeClr val="tx1"/>
        </a:solidFill>
        <a:latin typeface="+mn-lt"/>
        <a:ea typeface="+mn-ea"/>
        <a:cs typeface="+mn-cs"/>
      </a:defRPr>
    </a:lvl6pPr>
    <a:lvl7pPr marL="2337489" algn="l" defTabSz="389582" rtl="0" eaLnBrk="1" latinLnBrk="0" hangingPunct="1">
      <a:defRPr sz="1500" kern="1200">
        <a:solidFill>
          <a:schemeClr val="tx1"/>
        </a:solidFill>
        <a:latin typeface="+mn-lt"/>
        <a:ea typeface="+mn-ea"/>
        <a:cs typeface="+mn-cs"/>
      </a:defRPr>
    </a:lvl7pPr>
    <a:lvl8pPr marL="2727071" algn="l" defTabSz="389582" rtl="0" eaLnBrk="1" latinLnBrk="0" hangingPunct="1">
      <a:defRPr sz="1500" kern="1200">
        <a:solidFill>
          <a:schemeClr val="tx1"/>
        </a:solidFill>
        <a:latin typeface="+mn-lt"/>
        <a:ea typeface="+mn-ea"/>
        <a:cs typeface="+mn-cs"/>
      </a:defRPr>
    </a:lvl8pPr>
    <a:lvl9pPr marL="3116652" algn="l" defTabSz="389582" rtl="0" eaLnBrk="1" latinLnBrk="0" hangingPunct="1">
      <a:defRPr sz="15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5E1359-05E8-964A-97F3-D77A5A8DFC12}">
          <p14:sldIdLst>
            <p14:sldId id="256"/>
            <p14:sldId id="262"/>
            <p14:sldId id="267"/>
            <p14:sldId id="259"/>
            <p14:sldId id="288"/>
            <p14:sldId id="265"/>
            <p14:sldId id="286"/>
            <p14:sldId id="287"/>
            <p14:sldId id="293"/>
            <p14:sldId id="289"/>
            <p14:sldId id="290"/>
            <p14:sldId id="294"/>
            <p14:sldId id="295"/>
            <p14:sldId id="296"/>
            <p14:sldId id="263"/>
            <p14:sldId id="283"/>
            <p14:sldId id="298"/>
            <p14:sldId id="299"/>
            <p14:sldId id="268"/>
            <p14:sldId id="269"/>
            <p14:sldId id="270"/>
            <p14:sldId id="271"/>
            <p14:sldId id="272"/>
            <p14:sldId id="273"/>
            <p14:sldId id="274"/>
            <p14:sldId id="275"/>
            <p14:sldId id="276"/>
            <p14:sldId id="277"/>
            <p14:sldId id="278"/>
            <p14:sldId id="279"/>
            <p14:sldId id="280"/>
            <p14:sldId id="281"/>
            <p14:sldId id="282"/>
            <p14:sldId id="260"/>
            <p14:sldId id="266"/>
            <p14:sldId id="300"/>
            <p14:sldId id="284"/>
            <p14:sldId id="29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0648"/>
  </p:normalViewPr>
  <p:slideViewPr>
    <p:cSldViewPr snapToGrid="0" snapToObjects="1">
      <p:cViewPr>
        <p:scale>
          <a:sx n="127" d="100"/>
          <a:sy n="127" d="100"/>
        </p:scale>
        <p:origin x="1200" y="14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8CFA04-EB65-D64C-AF0B-44B858070EB2}" type="datetimeFigureOut">
              <a:rPr lang="en-US" smtClean="0"/>
              <a:t>6/8/18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D84B2B-9DF4-9043-BC72-A05FE0BC0AB4}" type="slidenum">
              <a:rPr lang="en-US" smtClean="0"/>
              <a:t>‹#›</a:t>
            </a:fld>
            <a:endParaRPr lang="en-US"/>
          </a:p>
        </p:txBody>
      </p:sp>
    </p:spTree>
    <p:extLst>
      <p:ext uri="{BB962C8B-B14F-4D97-AF65-F5344CB8AC3E}">
        <p14:creationId xmlns:p14="http://schemas.microsoft.com/office/powerpoint/2010/main" val="37126489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805BDAF-B939-D040-8C41-EC5BD46DE700}" type="datetimeFigureOut">
              <a:rPr lang="en-US" smtClean="0"/>
              <a:t>6/8/18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47939D-D798-1743-BAB3-01329918EC4A}" type="slidenum">
              <a:rPr lang="en-US" smtClean="0"/>
              <a:t>‹#›</a:t>
            </a:fld>
            <a:endParaRPr lang="en-US"/>
          </a:p>
        </p:txBody>
      </p:sp>
    </p:spTree>
    <p:extLst>
      <p:ext uri="{BB962C8B-B14F-4D97-AF65-F5344CB8AC3E}">
        <p14:creationId xmlns:p14="http://schemas.microsoft.com/office/powerpoint/2010/main" val="2296526348"/>
      </p:ext>
    </p:extLst>
  </p:cSld>
  <p:clrMap bg1="lt1" tx1="dk1" bg2="lt2" tx2="dk2" accent1="accent1" accent2="accent2" accent3="accent3" accent4="accent4" accent5="accent5" accent6="accent6" hlink="hlink" folHlink="folHlink"/>
  <p:hf hdr="0" ftr="0" dt="0"/>
  <p:notesStyle>
    <a:lvl1pPr marL="0" algn="l" defTabSz="389582" rtl="0" eaLnBrk="1" latinLnBrk="0" hangingPunct="1">
      <a:defRPr sz="1000" kern="1200">
        <a:solidFill>
          <a:schemeClr val="tx1"/>
        </a:solidFill>
        <a:latin typeface="+mn-lt"/>
        <a:ea typeface="+mn-ea"/>
        <a:cs typeface="+mn-cs"/>
      </a:defRPr>
    </a:lvl1pPr>
    <a:lvl2pPr marL="389582" algn="l" defTabSz="389582" rtl="0" eaLnBrk="1" latinLnBrk="0" hangingPunct="1">
      <a:defRPr sz="1000" kern="1200">
        <a:solidFill>
          <a:schemeClr val="tx1"/>
        </a:solidFill>
        <a:latin typeface="+mn-lt"/>
        <a:ea typeface="+mn-ea"/>
        <a:cs typeface="+mn-cs"/>
      </a:defRPr>
    </a:lvl2pPr>
    <a:lvl3pPr marL="779163" algn="l" defTabSz="389582" rtl="0" eaLnBrk="1" latinLnBrk="0" hangingPunct="1">
      <a:defRPr sz="1000" kern="1200">
        <a:solidFill>
          <a:schemeClr val="tx1"/>
        </a:solidFill>
        <a:latin typeface="+mn-lt"/>
        <a:ea typeface="+mn-ea"/>
        <a:cs typeface="+mn-cs"/>
      </a:defRPr>
    </a:lvl3pPr>
    <a:lvl4pPr marL="1168745" algn="l" defTabSz="389582" rtl="0" eaLnBrk="1" latinLnBrk="0" hangingPunct="1">
      <a:defRPr sz="1000" kern="1200">
        <a:solidFill>
          <a:schemeClr val="tx1"/>
        </a:solidFill>
        <a:latin typeface="+mn-lt"/>
        <a:ea typeface="+mn-ea"/>
        <a:cs typeface="+mn-cs"/>
      </a:defRPr>
    </a:lvl4pPr>
    <a:lvl5pPr marL="1558326" algn="l" defTabSz="389582" rtl="0" eaLnBrk="1" latinLnBrk="0" hangingPunct="1">
      <a:defRPr sz="1000" kern="1200">
        <a:solidFill>
          <a:schemeClr val="tx1"/>
        </a:solidFill>
        <a:latin typeface="+mn-lt"/>
        <a:ea typeface="+mn-ea"/>
        <a:cs typeface="+mn-cs"/>
      </a:defRPr>
    </a:lvl5pPr>
    <a:lvl6pPr marL="1947908" algn="l" defTabSz="389582" rtl="0" eaLnBrk="1" latinLnBrk="0" hangingPunct="1">
      <a:defRPr sz="1000" kern="1200">
        <a:solidFill>
          <a:schemeClr val="tx1"/>
        </a:solidFill>
        <a:latin typeface="+mn-lt"/>
        <a:ea typeface="+mn-ea"/>
        <a:cs typeface="+mn-cs"/>
      </a:defRPr>
    </a:lvl6pPr>
    <a:lvl7pPr marL="2337489" algn="l" defTabSz="389582" rtl="0" eaLnBrk="1" latinLnBrk="0" hangingPunct="1">
      <a:defRPr sz="1000" kern="1200">
        <a:solidFill>
          <a:schemeClr val="tx1"/>
        </a:solidFill>
        <a:latin typeface="+mn-lt"/>
        <a:ea typeface="+mn-ea"/>
        <a:cs typeface="+mn-cs"/>
      </a:defRPr>
    </a:lvl7pPr>
    <a:lvl8pPr marL="2727071" algn="l" defTabSz="389582" rtl="0" eaLnBrk="1" latinLnBrk="0" hangingPunct="1">
      <a:defRPr sz="1000" kern="1200">
        <a:solidFill>
          <a:schemeClr val="tx1"/>
        </a:solidFill>
        <a:latin typeface="+mn-lt"/>
        <a:ea typeface="+mn-ea"/>
        <a:cs typeface="+mn-cs"/>
      </a:defRPr>
    </a:lvl8pPr>
    <a:lvl9pPr marL="3116652" algn="l" defTabSz="38958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Basic</a:t>
            </a:r>
            <a:r>
              <a:rPr lang="en-US" baseline="0" dirty="0" smtClean="0"/>
              <a:t> neural network, been around since the 1960s</a:t>
            </a:r>
          </a:p>
          <a:p>
            <a:pPr marL="171450" indent="-171450">
              <a:buFont typeface="Arial" charset="0"/>
              <a:buChar char="•"/>
            </a:pPr>
            <a:r>
              <a:rPr lang="en-US" baseline="0" dirty="0" smtClean="0"/>
              <a:t>Example of fitting a neural network to MNIST dataset of handwritten digits between 0 and 9</a:t>
            </a:r>
          </a:p>
          <a:p>
            <a:pPr marL="171450" indent="-171450">
              <a:buFont typeface="Arial" charset="0"/>
              <a:buChar char="•"/>
            </a:pPr>
            <a:r>
              <a:rPr lang="en-US" baseline="0" dirty="0" smtClean="0"/>
              <a:t>Image coming in and some prediction coming out - 10 different classes for each digit between 0 and 9 with some assigned probability for the predicted value</a:t>
            </a:r>
          </a:p>
          <a:p>
            <a:pPr marL="171450" indent="-171450">
              <a:buFont typeface="Arial" charset="0"/>
              <a:buChar char="•"/>
            </a:pPr>
            <a:r>
              <a:rPr lang="en-US" baseline="0" dirty="0" smtClean="0"/>
              <a:t>When you train this, the neural network algorithm is iterating over the whole data and adapting weights of the neurons by some kind of back propagation or gradient descent, whilst logging some kind of loss</a:t>
            </a:r>
          </a:p>
          <a:p>
            <a:pPr marL="171450" indent="-171450">
              <a:buFont typeface="Arial" charset="0"/>
              <a:buChar char="•"/>
            </a:pPr>
            <a:r>
              <a:rPr lang="en-US" baseline="0" dirty="0" smtClean="0"/>
              <a:t>Ideally your loss goes down </a:t>
            </a:r>
            <a:r>
              <a:rPr lang="mr-IN" baseline="0" dirty="0" smtClean="0"/>
              <a:t>–</a:t>
            </a:r>
            <a:r>
              <a:rPr lang="en-US" baseline="0" dirty="0" smtClean="0"/>
              <a:t> model getting better at correctly identifying the images</a:t>
            </a:r>
          </a:p>
          <a:p>
            <a:pPr marL="171450" indent="-171450">
              <a:buFont typeface="Arial" charset="0"/>
              <a:buChar char="•"/>
            </a:pPr>
            <a:r>
              <a:rPr lang="en-US" baseline="0" dirty="0" smtClean="0"/>
              <a:t>See the loss converge  - indicate model has finished training</a:t>
            </a:r>
          </a:p>
          <a:p>
            <a:pPr marL="171450" indent="-171450">
              <a:buFont typeface="Arial" charset="0"/>
              <a:buChar char="•"/>
            </a:pPr>
            <a:r>
              <a:rPr lang="en-US" baseline="0" dirty="0" smtClean="0"/>
              <a:t>Ideal</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5</a:t>
            </a:fld>
            <a:endParaRPr lang="en-US"/>
          </a:p>
        </p:txBody>
      </p:sp>
    </p:spTree>
    <p:extLst>
      <p:ext uri="{BB962C8B-B14F-4D97-AF65-F5344CB8AC3E}">
        <p14:creationId xmlns:p14="http://schemas.microsoft.com/office/powerpoint/2010/main" val="1313772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How do we find those optimal settings</a:t>
            </a:r>
            <a:r>
              <a:rPr lang="en-US" baseline="0" dirty="0" smtClean="0"/>
              <a:t> to get the best possible model?</a:t>
            </a:r>
          </a:p>
          <a:p>
            <a:pPr marL="171450" indent="-171450">
              <a:buFont typeface="Arial" charset="0"/>
              <a:buChar char="•"/>
            </a:pPr>
            <a:r>
              <a:rPr lang="en-US" baseline="0" dirty="0" smtClean="0"/>
              <a:t>Process by which we search for the best </a:t>
            </a:r>
            <a:r>
              <a:rPr lang="en-US" baseline="0" dirty="0" err="1" smtClean="0"/>
              <a:t>hyperparameters</a:t>
            </a:r>
            <a:r>
              <a:rPr lang="en-US" baseline="0" dirty="0" smtClean="0"/>
              <a:t> is known as </a:t>
            </a:r>
            <a:r>
              <a:rPr lang="en-US" baseline="0" dirty="0" err="1" smtClean="0"/>
              <a:t>hyperparamter</a:t>
            </a:r>
            <a:r>
              <a:rPr lang="en-US" baseline="0" dirty="0" smtClean="0"/>
              <a:t> optimization</a:t>
            </a:r>
          </a:p>
          <a:p>
            <a:pPr marL="561032" lvl="1" indent="-171450">
              <a:buFont typeface="Arial" charset="0"/>
              <a:buChar char="•"/>
            </a:pPr>
            <a:r>
              <a:rPr lang="en-US" baseline="0" dirty="0" smtClean="0"/>
              <a:t>Powerful tool to unlock the maximum potential of our model</a:t>
            </a:r>
          </a:p>
          <a:p>
            <a:pPr marL="171450" lvl="0" indent="-171450">
              <a:buFont typeface="Arial" charset="0"/>
              <a:buChar char="•"/>
            </a:pPr>
            <a:r>
              <a:rPr lang="en-US" baseline="0" dirty="0" smtClean="0"/>
              <a:t>Tuning </a:t>
            </a:r>
            <a:r>
              <a:rPr lang="en-US" baseline="0" dirty="0" err="1" smtClean="0"/>
              <a:t>hyperparameters</a:t>
            </a:r>
            <a:r>
              <a:rPr lang="en-US" baseline="0" dirty="0" smtClean="0"/>
              <a:t> for deep neural networks is tricky as models are slow to train, along with the number of possible configurations</a:t>
            </a:r>
          </a:p>
          <a:p>
            <a:pPr marL="171450" indent="-171450">
              <a:buFont typeface="Arial" charset="0"/>
              <a:buChar char="•"/>
            </a:pPr>
            <a:r>
              <a:rPr lang="en-US" dirty="0" smtClean="0"/>
              <a:t>Two most</a:t>
            </a:r>
            <a:r>
              <a:rPr lang="en-US" baseline="0" dirty="0" smtClean="0"/>
              <a:t> common approaches to sampling search candidates</a:t>
            </a:r>
          </a:p>
          <a:p>
            <a:pPr marL="561032" lvl="1" indent="-171450">
              <a:buFont typeface="Arial" charset="0"/>
              <a:buChar char="•"/>
            </a:pPr>
            <a:r>
              <a:rPr lang="en-US" baseline="0" dirty="0" smtClean="0"/>
              <a:t>Leave something to be desired</a:t>
            </a:r>
          </a:p>
          <a:p>
            <a:pPr marL="171450" lvl="0" indent="-171450">
              <a:buFont typeface="Arial" charset="0"/>
              <a:buChar char="•"/>
            </a:pPr>
            <a:r>
              <a:rPr lang="en-US" baseline="0" dirty="0" smtClean="0"/>
              <a:t>Grid search - Take a difficult time consuming problem and try to solve it by exhaustive brute force</a:t>
            </a:r>
          </a:p>
          <a:p>
            <a:pPr marL="561032" lvl="1" indent="-171450">
              <a:buFont typeface="Arial" charset="0"/>
              <a:buChar char="•"/>
            </a:pPr>
            <a:r>
              <a:rPr lang="en-US" baseline="0" dirty="0" smtClean="0"/>
              <a:t>Grid over the space of possible </a:t>
            </a:r>
            <a:r>
              <a:rPr lang="en-US" baseline="0" dirty="0" err="1" smtClean="0"/>
              <a:t>hyperparameters</a:t>
            </a:r>
            <a:endParaRPr lang="en-US" baseline="0" dirty="0" smtClean="0"/>
          </a:p>
          <a:p>
            <a:pPr marL="561032" lvl="1" indent="-171450">
              <a:buFont typeface="Arial" charset="0"/>
              <a:buChar char="•"/>
            </a:pPr>
            <a:r>
              <a:rPr lang="en-US" baseline="0" dirty="0" smtClean="0"/>
              <a:t>Exhaustively search all </a:t>
            </a:r>
            <a:r>
              <a:rPr lang="en-US" baseline="0" dirty="0" err="1" smtClean="0"/>
              <a:t>hyperparamter</a:t>
            </a:r>
            <a:r>
              <a:rPr lang="en-US" baseline="0" dirty="0" smtClean="0"/>
              <a:t> combinations for the given values</a:t>
            </a:r>
          </a:p>
          <a:p>
            <a:pPr marL="171450" lvl="0" indent="-171450">
              <a:buFont typeface="Arial" charset="0"/>
              <a:buChar char="•"/>
            </a:pPr>
            <a:r>
              <a:rPr lang="en-US" baseline="0" dirty="0" smtClean="0"/>
              <a:t>Suffers from curse of dimensionality</a:t>
            </a:r>
          </a:p>
          <a:p>
            <a:pPr marL="561032" lvl="1" indent="-171450">
              <a:buFont typeface="Arial" charset="0"/>
              <a:buChar char="•"/>
            </a:pPr>
            <a:r>
              <a:rPr lang="en-US" baseline="0" dirty="0" smtClean="0"/>
              <a:t>Search space grows exponentially with the number of </a:t>
            </a:r>
            <a:r>
              <a:rPr lang="en-US" baseline="0" dirty="0" err="1" smtClean="0"/>
              <a:t>hyperparameters</a:t>
            </a:r>
            <a:endParaRPr lang="en-US" baseline="0" dirty="0" smtClean="0"/>
          </a:p>
          <a:p>
            <a:pPr marL="171450" lvl="0" indent="-171450">
              <a:buFont typeface="Arial" charset="0"/>
              <a:buChar char="•"/>
            </a:pPr>
            <a:r>
              <a:rPr lang="en-US" baseline="0" dirty="0" smtClean="0"/>
              <a:t>Random search </a:t>
            </a:r>
            <a:r>
              <a:rPr lang="mr-IN" baseline="0" dirty="0" smtClean="0"/>
              <a:t>–</a:t>
            </a:r>
            <a:r>
              <a:rPr lang="en-US" baseline="0" dirty="0" smtClean="0"/>
              <a:t> works fast and better most of the time</a:t>
            </a:r>
          </a:p>
          <a:p>
            <a:pPr marL="561032" lvl="1" indent="-171450">
              <a:buFont typeface="Arial" charset="0"/>
              <a:buChar char="•"/>
            </a:pPr>
            <a:r>
              <a:rPr lang="en-US" baseline="0" dirty="0" smtClean="0"/>
              <a:t>Sample a given number of candidates from a parameter space with a specified distribution</a:t>
            </a:r>
          </a:p>
          <a:p>
            <a:pPr marL="171450" lvl="0" indent="-171450">
              <a:buFont typeface="Arial" charset="0"/>
              <a:buChar char="•"/>
            </a:pPr>
            <a:r>
              <a:rPr lang="en-US" baseline="0" dirty="0" smtClean="0"/>
              <a:t>Simple solutions </a:t>
            </a:r>
            <a:r>
              <a:rPr lang="mr-IN" baseline="0" dirty="0" smtClean="0"/>
              <a:t>–</a:t>
            </a:r>
            <a:r>
              <a:rPr lang="en-US" baseline="0" dirty="0" smtClean="0"/>
              <a:t> embarrassingly parallel </a:t>
            </a:r>
          </a:p>
          <a:p>
            <a:pPr marL="171450" lvl="0" indent="-171450">
              <a:buFont typeface="Arial" charset="0"/>
              <a:buChar char="•"/>
            </a:pPr>
            <a:endParaRPr lang="en-US" baseline="0" dirty="0" smtClean="0"/>
          </a:p>
          <a:p>
            <a:pPr marL="171450" lvl="0" indent="-171450">
              <a:buFont typeface="Arial" charset="0"/>
              <a:buChar char="•"/>
            </a:pPr>
            <a:r>
              <a:rPr lang="en-US" baseline="0" dirty="0" smtClean="0"/>
              <a:t>Is there anyway we can use our historical </a:t>
            </a:r>
            <a:r>
              <a:rPr lang="en-US" baseline="0" dirty="0" err="1" smtClean="0"/>
              <a:t>loass</a:t>
            </a:r>
            <a:r>
              <a:rPr lang="en-US" baseline="0" dirty="0" smtClean="0"/>
              <a:t> function observations</a:t>
            </a:r>
          </a:p>
          <a:p>
            <a:pPr marL="561032" lvl="1" indent="-171450">
              <a:buFont typeface="Arial" charset="0"/>
              <a:buChar char="•"/>
            </a:pPr>
            <a:r>
              <a:rPr lang="en-US" baseline="0" dirty="0" smtClean="0"/>
              <a:t>Make a more informed choice about future </a:t>
            </a:r>
            <a:r>
              <a:rPr lang="en-US" baseline="0" dirty="0" err="1" smtClean="0"/>
              <a:t>hyperparam</a:t>
            </a:r>
            <a:r>
              <a:rPr lang="en-US" baseline="0" dirty="0" smtClean="0"/>
              <a:t> </a:t>
            </a:r>
            <a:r>
              <a:rPr lang="en-US" baseline="0" dirty="0" err="1" smtClean="0"/>
              <a:t>configs</a:t>
            </a:r>
            <a:endParaRPr lang="en-US" baseline="0" dirty="0" smtClean="0"/>
          </a:p>
        </p:txBody>
      </p:sp>
      <p:sp>
        <p:nvSpPr>
          <p:cNvPr id="4" name="Slide Number Placeholder 3"/>
          <p:cNvSpPr>
            <a:spLocks noGrp="1"/>
          </p:cNvSpPr>
          <p:nvPr>
            <p:ph type="sldNum" sz="quarter" idx="10"/>
          </p:nvPr>
        </p:nvSpPr>
        <p:spPr/>
        <p:txBody>
          <a:bodyPr/>
          <a:lstStyle/>
          <a:p>
            <a:fld id="{5847939D-D798-1743-BAB3-01329918EC4A}" type="slidenum">
              <a:rPr lang="en-US" smtClean="0"/>
              <a:t>14</a:t>
            </a:fld>
            <a:endParaRPr lang="en-US"/>
          </a:p>
        </p:txBody>
      </p:sp>
    </p:spTree>
    <p:extLst>
      <p:ext uri="{BB962C8B-B14F-4D97-AF65-F5344CB8AC3E}">
        <p14:creationId xmlns:p14="http://schemas.microsoft.com/office/powerpoint/2010/main" val="640779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Entire field of statistics dedicated</a:t>
            </a:r>
            <a:r>
              <a:rPr lang="en-US" baseline="0" dirty="0" smtClean="0"/>
              <a:t> to Bayesian Optimization</a:t>
            </a:r>
          </a:p>
          <a:p>
            <a:pPr marL="561032" lvl="1" indent="-171450">
              <a:buFont typeface="Arial" charset="0"/>
              <a:buChar char="•"/>
            </a:pPr>
            <a:r>
              <a:rPr lang="en-US" baseline="0" dirty="0" smtClean="0"/>
              <a:t>Keep light on the </a:t>
            </a:r>
            <a:r>
              <a:rPr lang="en-US" baseline="0" dirty="0" err="1" smtClean="0"/>
              <a:t>maths</a:t>
            </a:r>
            <a:endParaRPr lang="en-US" baseline="0" dirty="0" smtClean="0"/>
          </a:p>
          <a:p>
            <a:pPr marL="171450" lvl="0" indent="-171450">
              <a:buFont typeface="Arial" charset="0"/>
              <a:buChar char="•"/>
            </a:pPr>
            <a:r>
              <a:rPr lang="en-US" baseline="0" dirty="0" smtClean="0"/>
              <a:t>Cover fundamentals to build an intuition around the framework</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15</a:t>
            </a:fld>
            <a:endParaRPr lang="en-US"/>
          </a:p>
        </p:txBody>
      </p:sp>
    </p:spTree>
    <p:extLst>
      <p:ext uri="{BB962C8B-B14F-4D97-AF65-F5344CB8AC3E}">
        <p14:creationId xmlns:p14="http://schemas.microsoft.com/office/powerpoint/2010/main" val="197270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In</a:t>
            </a:r>
            <a:r>
              <a:rPr lang="en-US" baseline="0" dirty="0" smtClean="0"/>
              <a:t> the case of neural networks, extremely pertinent due to the length of time one network can take to train</a:t>
            </a:r>
          </a:p>
          <a:p>
            <a:pPr marL="171450" indent="-171450">
              <a:buFont typeface="Arial" charset="0"/>
              <a:buChar char="•"/>
            </a:pPr>
            <a:endParaRPr lang="en-US" baseline="0" dirty="0" smtClean="0"/>
          </a:p>
          <a:p>
            <a:pPr marL="171450" indent="-171450">
              <a:buFont typeface="Arial" charset="0"/>
              <a:buChar char="•"/>
            </a:pPr>
            <a:r>
              <a:rPr lang="en-US" baseline="0" dirty="0" smtClean="0"/>
              <a:t>Falls into class of optimization algorithms called SMBO</a:t>
            </a:r>
          </a:p>
          <a:p>
            <a:pPr marL="561032" lvl="1" indent="-171450">
              <a:buFont typeface="Arial" charset="0"/>
              <a:buChar char="•"/>
            </a:pPr>
            <a:r>
              <a:rPr lang="en-US" baseline="0" dirty="0" smtClean="0"/>
              <a:t>Sequential </a:t>
            </a:r>
            <a:r>
              <a:rPr lang="mr-IN" baseline="0" dirty="0" smtClean="0"/>
              <a:t>–</a:t>
            </a:r>
            <a:r>
              <a:rPr lang="en-US" baseline="0" dirty="0" smtClean="0"/>
              <a:t> leverage historical info to decide what to do next</a:t>
            </a:r>
          </a:p>
          <a:p>
            <a:pPr marL="561032" lvl="1" indent="-171450">
              <a:buFont typeface="Arial" charset="0"/>
              <a:buChar char="•"/>
            </a:pPr>
            <a:r>
              <a:rPr lang="en-US" baseline="0" dirty="0" smtClean="0"/>
              <a:t>Model-based </a:t>
            </a:r>
            <a:r>
              <a:rPr lang="mr-IN" baseline="0" dirty="0" smtClean="0"/>
              <a:t>–</a:t>
            </a:r>
            <a:r>
              <a:rPr lang="en-US" baseline="0" dirty="0" smtClean="0"/>
              <a:t> build surrogate functions to understand the </a:t>
            </a:r>
            <a:r>
              <a:rPr lang="en-US" b="1" baseline="0" dirty="0" smtClean="0"/>
              <a:t>response surface</a:t>
            </a:r>
          </a:p>
          <a:p>
            <a:pPr marL="561032" lvl="1" indent="-171450">
              <a:buFont typeface="Arial" charset="0"/>
              <a:buChar char="•"/>
            </a:pPr>
            <a:r>
              <a:rPr lang="en-US" b="0" baseline="0" dirty="0" smtClean="0"/>
              <a:t>Optimization </a:t>
            </a:r>
            <a:r>
              <a:rPr lang="mr-IN" b="0" baseline="0" dirty="0" smtClean="0"/>
              <a:t>–</a:t>
            </a:r>
            <a:r>
              <a:rPr lang="en-US" b="0" baseline="0" dirty="0" smtClean="0"/>
              <a:t> use that surrogate function to decide the next optimal configuration</a:t>
            </a:r>
          </a:p>
          <a:p>
            <a:pPr marL="561032" lvl="1" indent="-171450">
              <a:buFont typeface="Arial" charset="0"/>
              <a:buChar char="•"/>
            </a:pPr>
            <a:endParaRPr lang="en-US" b="0" baseline="0" dirty="0" smtClean="0"/>
          </a:p>
          <a:p>
            <a:pPr marL="171450" lvl="0" indent="-171450">
              <a:buFont typeface="Arial" charset="0"/>
              <a:buChar char="•"/>
            </a:pPr>
            <a:r>
              <a:rPr lang="en-US" b="0" baseline="0" dirty="0" smtClean="0"/>
              <a:t>We are building a stochastic </a:t>
            </a:r>
            <a:r>
              <a:rPr lang="en-US" b="0" baseline="0" dirty="0" err="1" smtClean="0"/>
              <a:t>repsonse</a:t>
            </a:r>
            <a:r>
              <a:rPr lang="en-US" b="0" baseline="0" dirty="0" smtClean="0"/>
              <a:t> surface for what we think is going to happen when we try different parameters</a:t>
            </a:r>
          </a:p>
          <a:p>
            <a:pPr marL="171450" lvl="0" indent="-171450">
              <a:buFont typeface="Arial" charset="0"/>
              <a:buChar char="•"/>
            </a:pPr>
            <a:endParaRPr lang="en-US" b="0" baseline="0" dirty="0" smtClean="0"/>
          </a:p>
          <a:p>
            <a:pPr marL="171450" lvl="0" indent="-171450">
              <a:buFont typeface="Arial" charset="0"/>
              <a:buChar char="•"/>
            </a:pPr>
            <a:r>
              <a:rPr lang="en-US" b="0" baseline="0" dirty="0" smtClean="0"/>
              <a:t>Now that I have this idea of what’s going to happen if I try different configurations, what’s the next most intelligent configuration</a:t>
            </a:r>
            <a:endParaRPr lang="en-US" b="0" dirty="0"/>
          </a:p>
        </p:txBody>
      </p:sp>
      <p:sp>
        <p:nvSpPr>
          <p:cNvPr id="4" name="Slide Number Placeholder 3"/>
          <p:cNvSpPr>
            <a:spLocks noGrp="1"/>
          </p:cNvSpPr>
          <p:nvPr>
            <p:ph type="sldNum" sz="quarter" idx="10"/>
          </p:nvPr>
        </p:nvSpPr>
        <p:spPr/>
        <p:txBody>
          <a:bodyPr/>
          <a:lstStyle/>
          <a:p>
            <a:fld id="{5847939D-D798-1743-BAB3-01329918EC4A}" type="slidenum">
              <a:rPr lang="en-US" smtClean="0"/>
              <a:t>16</a:t>
            </a:fld>
            <a:endParaRPr lang="en-US"/>
          </a:p>
        </p:txBody>
      </p:sp>
    </p:spTree>
    <p:extLst>
      <p:ext uri="{BB962C8B-B14F-4D97-AF65-F5344CB8AC3E}">
        <p14:creationId xmlns:p14="http://schemas.microsoft.com/office/powerpoint/2010/main" val="1899236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f</a:t>
            </a:r>
            <a:r>
              <a:rPr lang="en-US" baseline="0" dirty="0" smtClean="0"/>
              <a:t> is a sample from a Gaussian Process with mean and covariance function</a:t>
            </a:r>
          </a:p>
          <a:p>
            <a:pPr marL="171450" indent="-171450">
              <a:buFont typeface="Arial" charset="0"/>
              <a:buChar char="•"/>
            </a:pPr>
            <a:endParaRPr lang="en-US" baseline="0" dirty="0" smtClean="0"/>
          </a:p>
          <a:p>
            <a:pPr marL="171450" indent="-171450">
              <a:buFont typeface="Arial" charset="0"/>
              <a:buChar char="•"/>
            </a:pPr>
            <a:r>
              <a:rPr lang="en-US" baseline="0" dirty="0" smtClean="0"/>
              <a:t>Just as a Gaussian distribution is completely specified by it’s mean and variance</a:t>
            </a:r>
          </a:p>
          <a:p>
            <a:pPr marL="561032" lvl="1" indent="-171450">
              <a:buFont typeface="Arial" charset="0"/>
              <a:buChar char="•"/>
            </a:pPr>
            <a:r>
              <a:rPr lang="en-US" baseline="0" dirty="0" smtClean="0"/>
              <a:t>GP fully parameterized by a mean and covariance function k</a:t>
            </a:r>
          </a:p>
          <a:p>
            <a:pPr marL="561032" lvl="1" indent="-171450">
              <a:buFont typeface="Arial" charset="0"/>
              <a:buChar char="•"/>
            </a:pPr>
            <a:endParaRPr lang="en-US" baseline="0" dirty="0" smtClean="0"/>
          </a:p>
          <a:p>
            <a:pPr marL="171450" lvl="0" indent="-171450">
              <a:buFont typeface="Arial" charset="0"/>
              <a:buChar char="•"/>
            </a:pPr>
            <a:r>
              <a:rPr lang="en-US" baseline="0" dirty="0" smtClean="0"/>
              <a:t>Covariance function characterizes the smoothness and other properties of our loss function</a:t>
            </a:r>
          </a:p>
          <a:p>
            <a:pPr marL="171450" lvl="0" indent="-171450">
              <a:buFont typeface="Arial" charset="0"/>
              <a:buChar char="•"/>
            </a:pPr>
            <a:r>
              <a:rPr lang="en-US" baseline="0" dirty="0" smtClean="0"/>
              <a:t>The kernel of the GP</a:t>
            </a:r>
          </a:p>
          <a:p>
            <a:pPr marL="561032" lvl="1" indent="-171450">
              <a:buFont typeface="Arial" charset="0"/>
              <a:buChar char="•"/>
            </a:pPr>
            <a:r>
              <a:rPr lang="en-US" baseline="0" dirty="0" smtClean="0"/>
              <a:t>Has to be continuous, symmetric and positive definite</a:t>
            </a:r>
          </a:p>
          <a:p>
            <a:pPr marL="561032" lvl="1" indent="-171450">
              <a:buFont typeface="Arial" charset="0"/>
              <a:buChar char="•"/>
            </a:pPr>
            <a:endParaRPr lang="en-US" baseline="0" dirty="0" smtClean="0"/>
          </a:p>
          <a:p>
            <a:pPr marL="171450" lvl="0" indent="-171450">
              <a:buFont typeface="Arial" charset="0"/>
              <a:buChar char="•"/>
            </a:pPr>
            <a:r>
              <a:rPr lang="en-US" baseline="0" dirty="0" smtClean="0"/>
              <a:t>Gaussian process popular </a:t>
            </a:r>
            <a:r>
              <a:rPr lang="mr-IN" baseline="0" dirty="0" smtClean="0"/>
              <a:t>–</a:t>
            </a:r>
            <a:r>
              <a:rPr lang="en-US" baseline="0" dirty="0" smtClean="0"/>
              <a:t> induces a posterior distribution over the loss function that is analytically </a:t>
            </a:r>
            <a:r>
              <a:rPr lang="en-US" baseline="0" dirty="0" err="1" smtClean="0"/>
              <a:t>tractab;e</a:t>
            </a:r>
            <a:endParaRPr lang="en-US" baseline="0" dirty="0" smtClean="0"/>
          </a:p>
          <a:p>
            <a:pPr marL="561032" lvl="1" indent="-171450">
              <a:buFont typeface="Arial" charset="0"/>
              <a:buChar char="•"/>
            </a:pPr>
            <a:r>
              <a:rPr lang="en-US" baseline="0" dirty="0" smtClean="0"/>
              <a:t>Allows us to update our beliefs of what f looks like, after we have computed the loss for a new set of </a:t>
            </a:r>
            <a:r>
              <a:rPr lang="en-US" baseline="0" dirty="0" err="1" smtClean="0"/>
              <a:t>hyperparams</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17</a:t>
            </a:fld>
            <a:endParaRPr lang="en-US"/>
          </a:p>
        </p:txBody>
      </p:sp>
    </p:spTree>
    <p:extLst>
      <p:ext uri="{BB962C8B-B14F-4D97-AF65-F5344CB8AC3E}">
        <p14:creationId xmlns:p14="http://schemas.microsoft.com/office/powerpoint/2010/main" val="2084034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To find the best point to sample from our domain,</a:t>
            </a:r>
            <a:r>
              <a:rPr lang="en-US" baseline="0" dirty="0" smtClean="0"/>
              <a:t> we will choose the point that maximizes the acquisition function</a:t>
            </a:r>
          </a:p>
          <a:p>
            <a:pPr marL="171450" indent="-171450">
              <a:buFont typeface="Arial" charset="0"/>
              <a:buChar char="•"/>
            </a:pPr>
            <a:endParaRPr lang="en-US" baseline="0" dirty="0" smtClean="0"/>
          </a:p>
          <a:p>
            <a:pPr marL="171450" indent="-171450">
              <a:buFont typeface="Arial" charset="0"/>
              <a:buChar char="•"/>
            </a:pPr>
            <a:r>
              <a:rPr lang="en-US" baseline="0" dirty="0" smtClean="0"/>
              <a:t>Function of the posterior distribution over f, that describes the utility for all values of the </a:t>
            </a:r>
            <a:r>
              <a:rPr lang="en-US" baseline="0" dirty="0" err="1" smtClean="0"/>
              <a:t>hyperparameters</a:t>
            </a:r>
            <a:endParaRPr lang="en-US" baseline="0" dirty="0" smtClean="0"/>
          </a:p>
          <a:p>
            <a:pPr marL="171450" indent="-171450">
              <a:buFont typeface="Arial" charset="0"/>
              <a:buChar char="•"/>
            </a:pPr>
            <a:endParaRPr lang="en-US" baseline="0" dirty="0" smtClean="0"/>
          </a:p>
          <a:p>
            <a:pPr marL="171450" indent="-171450">
              <a:buFont typeface="Arial" charset="0"/>
              <a:buChar char="•"/>
            </a:pPr>
            <a:r>
              <a:rPr lang="en-US" baseline="0" dirty="0" smtClean="0"/>
              <a:t>Values with the highest utility will be the values for which we compute the loss next</a:t>
            </a:r>
          </a:p>
          <a:p>
            <a:pPr marL="171450" indent="-171450">
              <a:buFont typeface="Arial" charset="0"/>
              <a:buChar char="•"/>
            </a:pPr>
            <a:endParaRPr lang="en-US" baseline="0" dirty="0" smtClean="0"/>
          </a:p>
          <a:p>
            <a:pPr marL="171450" indent="-171450">
              <a:buFont typeface="Arial" charset="0"/>
              <a:buChar char="•"/>
            </a:pPr>
            <a:r>
              <a:rPr lang="en-US" baseline="0" dirty="0" smtClean="0"/>
              <a:t>If we maximize expected improvement, we will either</a:t>
            </a:r>
          </a:p>
          <a:p>
            <a:pPr marL="561032" lvl="1" indent="-171450">
              <a:buFont typeface="Arial" charset="0"/>
              <a:buChar char="•"/>
            </a:pPr>
            <a:r>
              <a:rPr lang="en-US" baseline="0" dirty="0" smtClean="0"/>
              <a:t>Sample from points which we expect a lower value for our loss function</a:t>
            </a:r>
          </a:p>
          <a:p>
            <a:pPr marL="561032" lvl="1" indent="-171450">
              <a:buFont typeface="Arial" charset="0"/>
              <a:buChar char="•"/>
            </a:pPr>
            <a:r>
              <a:rPr lang="en-US" baseline="0" dirty="0" smtClean="0"/>
              <a:t>Sample from points of a region we </a:t>
            </a:r>
            <a:r>
              <a:rPr lang="en-US" baseline="0" dirty="0" err="1" smtClean="0"/>
              <a:t>havent</a:t>
            </a:r>
            <a:r>
              <a:rPr lang="en-US" baseline="0" dirty="0" smtClean="0"/>
              <a:t> explored yet</a:t>
            </a:r>
          </a:p>
          <a:p>
            <a:pPr marL="561032" lvl="1" indent="-171450">
              <a:buFont typeface="Arial" charset="0"/>
              <a:buChar char="•"/>
            </a:pPr>
            <a:endParaRPr lang="en-US" baseline="0" dirty="0" smtClean="0"/>
          </a:p>
          <a:p>
            <a:pPr marL="171450" lvl="0" indent="-171450">
              <a:buFont typeface="Arial" charset="0"/>
              <a:buChar char="•"/>
            </a:pPr>
            <a:r>
              <a:rPr lang="en-US" baseline="0" dirty="0" smtClean="0"/>
              <a:t>Explore </a:t>
            </a:r>
            <a:r>
              <a:rPr lang="mr-IN" baseline="0" dirty="0" smtClean="0"/>
              <a:t>–</a:t>
            </a:r>
            <a:r>
              <a:rPr lang="en-US" baseline="0" dirty="0" smtClean="0"/>
              <a:t> look at areas with high variance</a:t>
            </a:r>
          </a:p>
          <a:p>
            <a:pPr marL="171450" lvl="0" indent="-171450">
              <a:buFont typeface="Arial" charset="0"/>
              <a:buChar char="•"/>
            </a:pPr>
            <a:r>
              <a:rPr lang="en-US" baseline="0" dirty="0" smtClean="0"/>
              <a:t>Exploit </a:t>
            </a:r>
            <a:r>
              <a:rPr lang="mr-IN" baseline="0" dirty="0" smtClean="0"/>
              <a:t>–</a:t>
            </a:r>
            <a:r>
              <a:rPr lang="en-US" baseline="0" dirty="0" smtClean="0"/>
              <a:t> probe points near the current known maximum</a:t>
            </a:r>
          </a:p>
          <a:p>
            <a:pPr marL="171450" lvl="0" indent="-171450">
              <a:buFont typeface="Arial" charset="0"/>
              <a:buChar char="•"/>
            </a:pPr>
            <a:endParaRPr lang="en-US" baseline="0" dirty="0" smtClean="0"/>
          </a:p>
          <a:p>
            <a:pPr marL="171450" lvl="0" indent="-171450">
              <a:buFont typeface="Arial" charset="0"/>
              <a:buChar char="•"/>
            </a:pPr>
            <a:r>
              <a:rPr lang="en-US" baseline="0" dirty="0" smtClean="0"/>
              <a:t>It is this cheap proxy function that we optimize</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18</a:t>
            </a:fld>
            <a:endParaRPr lang="en-US"/>
          </a:p>
        </p:txBody>
      </p:sp>
    </p:spTree>
    <p:extLst>
      <p:ext uri="{BB962C8B-B14F-4D97-AF65-F5344CB8AC3E}">
        <p14:creationId xmlns:p14="http://schemas.microsoft.com/office/powerpoint/2010/main" val="2113096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Target</a:t>
            </a:r>
            <a:r>
              <a:rPr lang="en-US" baseline="0" dirty="0" smtClean="0"/>
              <a:t> function we want to optimize</a:t>
            </a:r>
          </a:p>
          <a:p>
            <a:pPr marL="561032" lvl="1" indent="-171450">
              <a:buFont typeface="Arial" charset="0"/>
              <a:buChar char="•"/>
            </a:pPr>
            <a:r>
              <a:rPr lang="en-US" baseline="0" dirty="0" smtClean="0"/>
              <a:t>Maximum at x = 2, we’ll restrict the interval between -2 and 10</a:t>
            </a:r>
          </a:p>
          <a:p>
            <a:pPr marL="561032" lvl="1" indent="-171450">
              <a:buFont typeface="Arial" charset="0"/>
              <a:buChar char="•"/>
            </a:pPr>
            <a:endParaRPr lang="en-US" baseline="0" dirty="0" smtClean="0"/>
          </a:p>
          <a:p>
            <a:pPr marL="171450" lvl="0" indent="-171450">
              <a:buFont typeface="Arial" charset="0"/>
              <a:buChar char="•"/>
            </a:pPr>
            <a:r>
              <a:rPr lang="en-US" baseline="0" dirty="0" smtClean="0"/>
              <a:t>Important to note that in practice we do not know this function</a:t>
            </a:r>
          </a:p>
          <a:p>
            <a:pPr marL="561032" lvl="1" indent="-171450">
              <a:buFont typeface="Arial" charset="0"/>
              <a:buChar char="•"/>
            </a:pPr>
            <a:r>
              <a:rPr lang="en-US" baseline="0" dirty="0" smtClean="0"/>
              <a:t>Only information we obtain is through sequentially probing it at different points</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19</a:t>
            </a:fld>
            <a:endParaRPr lang="en-US"/>
          </a:p>
        </p:txBody>
      </p:sp>
    </p:spTree>
    <p:extLst>
      <p:ext uri="{BB962C8B-B14F-4D97-AF65-F5344CB8AC3E}">
        <p14:creationId xmlns:p14="http://schemas.microsoft.com/office/powerpoint/2010/main" val="338662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Sample two points to</a:t>
            </a:r>
            <a:r>
              <a:rPr lang="en-US" baseline="0" dirty="0" smtClean="0"/>
              <a:t> initialize the algorithm</a:t>
            </a:r>
          </a:p>
          <a:p>
            <a:pPr marL="171450" indent="-171450">
              <a:buFont typeface="Arial" charset="0"/>
              <a:buChar char="•"/>
            </a:pPr>
            <a:endParaRPr lang="en-US" baseline="0" dirty="0" smtClean="0"/>
          </a:p>
          <a:p>
            <a:pPr marL="561032" lvl="1" indent="-171450">
              <a:buFont typeface="Arial" charset="0"/>
              <a:buChar char="•"/>
            </a:pPr>
            <a:r>
              <a:rPr lang="en-US" baseline="0" dirty="0" smtClean="0"/>
              <a:t>The larger the initial set of random points explored, the less likely the algorithm is to get stuck I local minima due to being too conservative</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20</a:t>
            </a:fld>
            <a:endParaRPr lang="en-US"/>
          </a:p>
        </p:txBody>
      </p:sp>
    </p:spTree>
    <p:extLst>
      <p:ext uri="{BB962C8B-B14F-4D97-AF65-F5344CB8AC3E}">
        <p14:creationId xmlns:p14="http://schemas.microsoft.com/office/powerpoint/2010/main" val="1610982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After 12</a:t>
            </a:r>
            <a:r>
              <a:rPr lang="en-US" baseline="0" dirty="0" smtClean="0"/>
              <a:t> points the algorithm was able to get pretty close to the true maximum</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32</a:t>
            </a:fld>
            <a:endParaRPr lang="en-US"/>
          </a:p>
        </p:txBody>
      </p:sp>
    </p:spTree>
    <p:extLst>
      <p:ext uri="{BB962C8B-B14F-4D97-AF65-F5344CB8AC3E}">
        <p14:creationId xmlns:p14="http://schemas.microsoft.com/office/powerpoint/2010/main" val="746250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Putting this all together</a:t>
            </a:r>
          </a:p>
          <a:p>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34</a:t>
            </a:fld>
            <a:endParaRPr lang="en-US"/>
          </a:p>
        </p:txBody>
      </p:sp>
    </p:spTree>
    <p:extLst>
      <p:ext uri="{BB962C8B-B14F-4D97-AF65-F5344CB8AC3E}">
        <p14:creationId xmlns:p14="http://schemas.microsoft.com/office/powerpoint/2010/main" val="144659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Original MNIST</a:t>
            </a:r>
            <a:r>
              <a:rPr lang="en-US" baseline="0" dirty="0" smtClean="0"/>
              <a:t> a large set of handwritten digits uses for training and benchmark in machine learning</a:t>
            </a:r>
          </a:p>
          <a:p>
            <a:pPr marL="171450" indent="-171450">
              <a:buFont typeface="Arial" charset="0"/>
              <a:buChar char="•"/>
            </a:pPr>
            <a:endParaRPr lang="en-US" baseline="0" dirty="0" smtClean="0"/>
          </a:p>
          <a:p>
            <a:pPr marL="171450" indent="-171450">
              <a:buFont typeface="Arial" charset="0"/>
              <a:buChar char="•"/>
            </a:pPr>
            <a:r>
              <a:rPr lang="en-US" baseline="0" dirty="0" smtClean="0"/>
              <a:t>MNIST now too easy</a:t>
            </a:r>
          </a:p>
          <a:p>
            <a:pPr marL="171450" indent="-171450">
              <a:buFont typeface="Arial" charset="0"/>
              <a:buChar char="•"/>
            </a:pPr>
            <a:r>
              <a:rPr lang="en-US" baseline="0" dirty="0" smtClean="0"/>
              <a:t>Overused</a:t>
            </a:r>
          </a:p>
          <a:p>
            <a:pPr marL="171450" indent="-171450">
              <a:buFont typeface="Arial" charset="0"/>
              <a:buChar char="•"/>
            </a:pPr>
            <a:r>
              <a:rPr lang="en-US" baseline="0" dirty="0" smtClean="0"/>
              <a:t>Can not represent modern computer vision tasks</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35</a:t>
            </a:fld>
            <a:endParaRPr lang="en-US"/>
          </a:p>
        </p:txBody>
      </p:sp>
    </p:spTree>
    <p:extLst>
      <p:ext uri="{BB962C8B-B14F-4D97-AF65-F5344CB8AC3E}">
        <p14:creationId xmlns:p14="http://schemas.microsoft.com/office/powerpoint/2010/main" val="429405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Ideally</a:t>
            </a:r>
            <a:r>
              <a:rPr lang="en-US" baseline="0" dirty="0" smtClean="0"/>
              <a:t> we want to achieve something that looks like this</a:t>
            </a:r>
          </a:p>
          <a:p>
            <a:pPr marL="171450" indent="-171450">
              <a:buFont typeface="Arial" charset="0"/>
              <a:buChar char="•"/>
            </a:pPr>
            <a:r>
              <a:rPr lang="en-US" baseline="0" dirty="0" smtClean="0"/>
              <a:t>Accuracy which is the converse of the loss </a:t>
            </a:r>
            <a:r>
              <a:rPr lang="mr-IN" baseline="0" dirty="0" smtClean="0"/>
              <a:t>–</a:t>
            </a:r>
            <a:r>
              <a:rPr lang="en-US" baseline="0" dirty="0" smtClean="0"/>
              <a:t> which we want to maximize</a:t>
            </a:r>
          </a:p>
          <a:p>
            <a:pPr marL="171450" indent="-171450">
              <a:buFont typeface="Arial" charset="0"/>
              <a:buChar char="•"/>
            </a:pPr>
            <a:r>
              <a:rPr lang="en-US" baseline="0" dirty="0" smtClean="0"/>
              <a:t>Both plots converge</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6</a:t>
            </a:fld>
            <a:endParaRPr lang="en-US"/>
          </a:p>
        </p:txBody>
      </p:sp>
    </p:spTree>
    <p:extLst>
      <p:ext uri="{BB962C8B-B14F-4D97-AF65-F5344CB8AC3E}">
        <p14:creationId xmlns:p14="http://schemas.microsoft.com/office/powerpoint/2010/main" val="186323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With that high level view</a:t>
            </a:r>
            <a:r>
              <a:rPr lang="en-US" baseline="0" dirty="0" smtClean="0"/>
              <a:t> of how a generic neural network works in mind</a:t>
            </a:r>
          </a:p>
          <a:p>
            <a:pPr marL="171450" indent="-171450">
              <a:buFont typeface="Arial" charset="0"/>
              <a:buChar char="•"/>
            </a:pPr>
            <a:r>
              <a:rPr lang="en-US" baseline="0" dirty="0" smtClean="0"/>
              <a:t>Look at a specific category of neural networks that have proven very effective in area such as image recognition and classification</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7</a:t>
            </a:fld>
            <a:endParaRPr lang="en-US"/>
          </a:p>
        </p:txBody>
      </p:sp>
    </p:spTree>
    <p:extLst>
      <p:ext uri="{BB962C8B-B14F-4D97-AF65-F5344CB8AC3E}">
        <p14:creationId xmlns:p14="http://schemas.microsoft.com/office/powerpoint/2010/main" val="637987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Sticking with our example of MNIST handwritten digits, we</a:t>
            </a:r>
            <a:r>
              <a:rPr lang="en-US" baseline="0" dirty="0" smtClean="0"/>
              <a:t> can illustrate how we can use image data</a:t>
            </a:r>
          </a:p>
          <a:p>
            <a:pPr marL="171450" indent="-171450">
              <a:buFont typeface="Arial" charset="0"/>
              <a:buChar char="•"/>
            </a:pPr>
            <a:r>
              <a:rPr lang="en-US" baseline="0" dirty="0" smtClean="0"/>
              <a:t>Effectively, any image can be represented as a matrix of pixel values</a:t>
            </a:r>
          </a:p>
          <a:p>
            <a:pPr marL="171450" indent="-171450">
              <a:buFont typeface="Arial" charset="0"/>
              <a:buChar char="•"/>
            </a:pPr>
            <a:r>
              <a:rPr lang="en-US" baseline="0" dirty="0" smtClean="0"/>
              <a:t>Here we have our grayscale (black and white) handwritten 8</a:t>
            </a:r>
          </a:p>
          <a:p>
            <a:pPr marL="171450" indent="-171450">
              <a:buFont typeface="Arial" charset="0"/>
              <a:buChar char="•"/>
            </a:pPr>
            <a:r>
              <a:rPr lang="en-US" baseline="0" dirty="0" smtClean="0"/>
              <a:t>We have an 18 x 18 grid of pixel values, each of which ranges from 0 to 255 </a:t>
            </a:r>
            <a:r>
              <a:rPr lang="mr-IN" baseline="0" dirty="0" smtClean="0"/>
              <a:t>–</a:t>
            </a:r>
            <a:r>
              <a:rPr lang="en-US" baseline="0" dirty="0" smtClean="0"/>
              <a:t> 0 indicating white, 255 indicating black</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8</a:t>
            </a:fld>
            <a:endParaRPr lang="en-US"/>
          </a:p>
        </p:txBody>
      </p:sp>
    </p:spTree>
    <p:extLst>
      <p:ext uri="{BB962C8B-B14F-4D97-AF65-F5344CB8AC3E}">
        <p14:creationId xmlns:p14="http://schemas.microsoft.com/office/powerpoint/2010/main" val="7371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Traditionally, one major problems with</a:t>
            </a:r>
            <a:r>
              <a:rPr lang="en-US" baseline="0" dirty="0" smtClean="0"/>
              <a:t> neural networks was that if our model was only trained on digits which are perfectly </a:t>
            </a:r>
            <a:r>
              <a:rPr lang="en-US" baseline="0" dirty="0" err="1" smtClean="0"/>
              <a:t>centred</a:t>
            </a:r>
            <a:r>
              <a:rPr lang="en-US" baseline="0" dirty="0" smtClean="0"/>
              <a:t> , our model would do really well on simple images which the digit is right in the middle of the image</a:t>
            </a:r>
          </a:p>
          <a:p>
            <a:pPr marL="171450" indent="-171450">
              <a:buFont typeface="Arial" charset="0"/>
              <a:buChar char="•"/>
            </a:pPr>
            <a:r>
              <a:rPr lang="en-US" baseline="0" dirty="0" smtClean="0"/>
              <a:t>However, it would fail to identify any digit which wasn’t perfectly </a:t>
            </a:r>
            <a:r>
              <a:rPr lang="en-US" baseline="0" dirty="0" err="1" smtClean="0"/>
              <a:t>centred</a:t>
            </a:r>
            <a:endParaRPr lang="en-US" baseline="0" dirty="0" smtClean="0"/>
          </a:p>
          <a:p>
            <a:pPr marL="171450" indent="-171450">
              <a:buFont typeface="Arial" charset="0"/>
              <a:buChar char="•"/>
            </a:pPr>
            <a:r>
              <a:rPr lang="en-US" baseline="0" dirty="0" smtClean="0"/>
              <a:t>Caveat to this is that there are brute force ways to combat this with traditional neural networks</a:t>
            </a:r>
          </a:p>
          <a:p>
            <a:pPr marL="561032" lvl="1" indent="-171450">
              <a:buFont typeface="Arial" charset="0"/>
              <a:buChar char="•"/>
            </a:pPr>
            <a:r>
              <a:rPr lang="en-US" baseline="0" dirty="0" smtClean="0"/>
              <a:t>Add more layers</a:t>
            </a:r>
          </a:p>
          <a:p>
            <a:pPr marL="561032" lvl="1" indent="-171450">
              <a:buFont typeface="Arial" charset="0"/>
              <a:buChar char="•"/>
            </a:pPr>
            <a:r>
              <a:rPr lang="en-US" baseline="0" dirty="0" smtClean="0"/>
              <a:t>Augment our input</a:t>
            </a:r>
          </a:p>
          <a:p>
            <a:pPr marL="171450" lvl="0" indent="-171450">
              <a:buFont typeface="Arial" charset="0"/>
              <a:buChar char="•"/>
            </a:pPr>
            <a:r>
              <a:rPr lang="en-US" dirty="0" smtClean="0"/>
              <a:t>A smarter way to approach</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9</a:t>
            </a:fld>
            <a:endParaRPr lang="en-US"/>
          </a:p>
        </p:txBody>
      </p:sp>
    </p:spTree>
    <p:extLst>
      <p:ext uri="{BB962C8B-B14F-4D97-AF65-F5344CB8AC3E}">
        <p14:creationId xmlns:p14="http://schemas.microsoft.com/office/powerpoint/2010/main" val="1642443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As a human you automatically recognize the hierarchy in this picture</a:t>
            </a:r>
          </a:p>
          <a:p>
            <a:pPr marL="561032" lvl="1" indent="-171450">
              <a:buFont typeface="Arial" charset="0"/>
              <a:buChar char="•"/>
            </a:pPr>
            <a:r>
              <a:rPr lang="en-US" dirty="0" smtClean="0"/>
              <a:t>The ground</a:t>
            </a:r>
            <a:r>
              <a:rPr lang="en-US" baseline="0" dirty="0" smtClean="0"/>
              <a:t> is grass and concrete</a:t>
            </a:r>
          </a:p>
          <a:p>
            <a:pPr marL="561032" lvl="1" indent="-171450">
              <a:buFont typeface="Arial" charset="0"/>
              <a:buChar char="•"/>
            </a:pPr>
            <a:r>
              <a:rPr lang="en-US" baseline="0" dirty="0" smtClean="0"/>
              <a:t>There is a child in the picture</a:t>
            </a:r>
          </a:p>
          <a:p>
            <a:pPr marL="561032" lvl="1" indent="-171450">
              <a:buFont typeface="Arial" charset="0"/>
              <a:buChar char="•"/>
            </a:pPr>
            <a:r>
              <a:rPr lang="en-US" baseline="0" dirty="0" smtClean="0"/>
              <a:t>The child is on a bouncy horse</a:t>
            </a:r>
          </a:p>
          <a:p>
            <a:pPr marL="561032" lvl="1" indent="-171450">
              <a:buFont typeface="Arial" charset="0"/>
              <a:buChar char="•"/>
            </a:pPr>
            <a:r>
              <a:rPr lang="en-US" baseline="0" dirty="0" smtClean="0"/>
              <a:t>The bouncy horse is on top of the grass</a:t>
            </a:r>
          </a:p>
          <a:p>
            <a:pPr marL="171450" lvl="0" indent="-171450">
              <a:buFont typeface="Arial" charset="0"/>
              <a:buChar char="•"/>
            </a:pPr>
            <a:r>
              <a:rPr lang="en-US" baseline="0" dirty="0" smtClean="0"/>
              <a:t>Important thing here is that we recognize the idea of a child no matter what surface the child is on</a:t>
            </a:r>
          </a:p>
          <a:p>
            <a:pPr marL="561032" lvl="1" indent="-171450">
              <a:buFont typeface="Arial" charset="0"/>
              <a:buChar char="•"/>
            </a:pPr>
            <a:r>
              <a:rPr lang="en-US" baseline="0" dirty="0" smtClean="0"/>
              <a:t>Don</a:t>
            </a:r>
            <a:r>
              <a:rPr lang="mr-IN" baseline="0" dirty="0" smtClean="0"/>
              <a:t>’</a:t>
            </a:r>
            <a:r>
              <a:rPr lang="en-US" baseline="0" dirty="0" smtClean="0"/>
              <a:t>t have to re-learn the concept of a child for every possible surface it could appear on</a:t>
            </a:r>
          </a:p>
          <a:p>
            <a:pPr marL="171450" lvl="0" indent="-171450">
              <a:buFont typeface="Arial" charset="0"/>
              <a:buChar char="•"/>
            </a:pPr>
            <a:r>
              <a:rPr lang="en-US" baseline="0" dirty="0" smtClean="0"/>
              <a:t>Basic neural networks can’t do this</a:t>
            </a:r>
          </a:p>
          <a:p>
            <a:pPr marL="561032" lvl="1" indent="-171450">
              <a:buFont typeface="Arial" charset="0"/>
              <a:buChar char="•"/>
            </a:pPr>
            <a:r>
              <a:rPr lang="en-US" baseline="0" dirty="0" smtClean="0"/>
              <a:t>Think that an 8 in a different part of the image is an entirely different thing</a:t>
            </a:r>
          </a:p>
          <a:p>
            <a:pPr marL="561032" lvl="1" indent="-171450">
              <a:buFont typeface="Arial" charset="0"/>
              <a:buChar char="•"/>
            </a:pPr>
            <a:r>
              <a:rPr lang="en-US" baseline="0" dirty="0" err="1" smtClean="0"/>
              <a:t>Doesn</a:t>
            </a:r>
            <a:r>
              <a:rPr lang="mr-IN" baseline="0" dirty="0" smtClean="0"/>
              <a:t>’</a:t>
            </a:r>
            <a:r>
              <a:rPr lang="en-US" baseline="0" dirty="0" smtClean="0"/>
              <a:t>t understand that moving an object around in the picture</a:t>
            </a:r>
            <a:r>
              <a:rPr lang="en-GB" baseline="0" dirty="0" smtClean="0"/>
              <a:t> </a:t>
            </a:r>
            <a:r>
              <a:rPr lang="en-GB" baseline="0" dirty="0" err="1" smtClean="0"/>
              <a:t>diesnt</a:t>
            </a:r>
            <a:r>
              <a:rPr lang="en-GB" baseline="0" dirty="0" smtClean="0"/>
              <a:t> </a:t>
            </a:r>
            <a:r>
              <a:rPr lang="en-US" baseline="0" dirty="0" smtClean="0"/>
              <a:t>make it something different</a:t>
            </a:r>
          </a:p>
          <a:p>
            <a:pPr marL="561032" lvl="1" indent="-171450">
              <a:buFont typeface="Arial" charset="0"/>
              <a:buChar char="•"/>
            </a:pPr>
            <a:r>
              <a:rPr lang="en-US" baseline="0" dirty="0" smtClean="0"/>
              <a:t>Means we have to re-learn the identify of each object in every possible position</a:t>
            </a:r>
          </a:p>
          <a:p>
            <a:pPr marL="171450" lvl="0" indent="-171450">
              <a:buFont typeface="Arial" charset="0"/>
              <a:buChar char="•"/>
            </a:pPr>
            <a:r>
              <a:rPr lang="en-US" baseline="0" dirty="0" smtClean="0"/>
              <a:t>Need to give model understand on translation invariance</a:t>
            </a:r>
          </a:p>
          <a:p>
            <a:pPr marL="561032" lvl="1" indent="-171450">
              <a:buFont typeface="Arial" charset="0"/>
              <a:buChar char="•"/>
            </a:pPr>
            <a:r>
              <a:rPr lang="en-US" baseline="0" dirty="0" smtClean="0"/>
              <a:t>An 8 is an 8 not matter where in the picture it shows up</a:t>
            </a:r>
          </a:p>
        </p:txBody>
      </p:sp>
      <p:sp>
        <p:nvSpPr>
          <p:cNvPr id="4" name="Slide Number Placeholder 3"/>
          <p:cNvSpPr>
            <a:spLocks noGrp="1"/>
          </p:cNvSpPr>
          <p:nvPr>
            <p:ph type="sldNum" sz="quarter" idx="10"/>
          </p:nvPr>
        </p:nvSpPr>
        <p:spPr/>
        <p:txBody>
          <a:bodyPr/>
          <a:lstStyle/>
          <a:p>
            <a:fld id="{5847939D-D798-1743-BAB3-01329918EC4A}" type="slidenum">
              <a:rPr lang="en-US" smtClean="0"/>
              <a:t>10</a:t>
            </a:fld>
            <a:endParaRPr lang="en-US"/>
          </a:p>
        </p:txBody>
      </p:sp>
    </p:spTree>
    <p:extLst>
      <p:ext uri="{BB962C8B-B14F-4D97-AF65-F5344CB8AC3E}">
        <p14:creationId xmlns:p14="http://schemas.microsoft.com/office/powerpoint/2010/main" val="1548568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Convolution works essentially as a sliding window over the entire original image</a:t>
            </a:r>
          </a:p>
          <a:p>
            <a:pPr marL="171450" indent="-171450">
              <a:buFont typeface="Arial" charset="0"/>
              <a:buChar char="•"/>
            </a:pPr>
            <a:r>
              <a:rPr lang="en-US" dirty="0" smtClean="0"/>
              <a:t>Condensing the data down</a:t>
            </a:r>
          </a:p>
        </p:txBody>
      </p:sp>
      <p:sp>
        <p:nvSpPr>
          <p:cNvPr id="4" name="Slide Number Placeholder 3"/>
          <p:cNvSpPr>
            <a:spLocks noGrp="1"/>
          </p:cNvSpPr>
          <p:nvPr>
            <p:ph type="sldNum" sz="quarter" idx="10"/>
          </p:nvPr>
        </p:nvSpPr>
        <p:spPr/>
        <p:txBody>
          <a:bodyPr/>
          <a:lstStyle/>
          <a:p>
            <a:fld id="{5847939D-D798-1743-BAB3-01329918EC4A}" type="slidenum">
              <a:rPr lang="en-US" smtClean="0"/>
              <a:t>11</a:t>
            </a:fld>
            <a:endParaRPr lang="en-US"/>
          </a:p>
        </p:txBody>
      </p:sp>
    </p:spTree>
    <p:extLst>
      <p:ext uri="{BB962C8B-B14F-4D97-AF65-F5344CB8AC3E}">
        <p14:creationId xmlns:p14="http://schemas.microsoft.com/office/powerpoint/2010/main" val="151451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389582" rtl="0" eaLnBrk="1" fontAlgn="auto" latinLnBrk="0" hangingPunct="1">
              <a:lnSpc>
                <a:spcPct val="100000"/>
              </a:lnSpc>
              <a:spcBef>
                <a:spcPts val="0"/>
              </a:spcBef>
              <a:spcAft>
                <a:spcPts val="0"/>
              </a:spcAft>
              <a:buClrTx/>
              <a:buSzTx/>
              <a:buFont typeface="Arial" charset="0"/>
              <a:buChar char="•"/>
              <a:tabLst/>
              <a:defRPr/>
            </a:pPr>
            <a:r>
              <a:rPr lang="en-US" dirty="0" smtClean="0"/>
              <a:t>Processing pipeline is a series</a:t>
            </a:r>
            <a:r>
              <a:rPr lang="en-US" baseline="0" dirty="0" smtClean="0"/>
              <a:t> of steps</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Convolution</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Max pooling </a:t>
            </a:r>
            <a:r>
              <a:rPr lang="mr-IN" baseline="0" dirty="0" smtClean="0"/>
              <a:t>–</a:t>
            </a:r>
            <a:r>
              <a:rPr lang="en-US" baseline="0" dirty="0" smtClean="0"/>
              <a:t> down sample and condense what we have learned</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Finally fully connected network</a:t>
            </a:r>
            <a:endParaRPr lang="en-US" dirty="0" smtClean="0"/>
          </a:p>
          <a:p>
            <a:pPr marL="171450" marR="0" indent="-171450" algn="l" defTabSz="389582" rtl="0" eaLnBrk="1" fontAlgn="auto" latinLnBrk="0" hangingPunct="1">
              <a:lnSpc>
                <a:spcPct val="100000"/>
              </a:lnSpc>
              <a:spcBef>
                <a:spcPts val="0"/>
              </a:spcBef>
              <a:spcAft>
                <a:spcPts val="0"/>
              </a:spcAft>
              <a:buClrTx/>
              <a:buSzTx/>
              <a:buFont typeface="Arial" charset="0"/>
              <a:buChar char="•"/>
              <a:tabLst/>
              <a:defRPr/>
            </a:pPr>
            <a:r>
              <a:rPr lang="en-US" dirty="0" smtClean="0"/>
              <a:t>The algorithm develops</a:t>
            </a:r>
            <a:r>
              <a:rPr lang="en-US" baseline="0" dirty="0" smtClean="0"/>
              <a:t> concepts of what it sees at each layer</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High level concepts at earlier layers and more granular concepts at lower layers</a:t>
            </a:r>
          </a:p>
          <a:p>
            <a:pPr marL="171450" marR="0" lvl="0"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Basic idea to start with large image and continually boil it down, step by step</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More convolutions you have, the more complicated features your network will be able to learn to recognize</a:t>
            </a:r>
          </a:p>
          <a:p>
            <a:pPr marL="171450" marR="0" lvl="0"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Example:</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Learn to recognize round edges</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Recognize car wheel using knowledge of round edges</a:t>
            </a:r>
          </a:p>
          <a:p>
            <a:pPr marL="561032" marR="0" lvl="1" indent="-171450" algn="l" defTabSz="389582" rtl="0" eaLnBrk="1" fontAlgn="auto" latinLnBrk="0" hangingPunct="1">
              <a:lnSpc>
                <a:spcPct val="100000"/>
              </a:lnSpc>
              <a:spcBef>
                <a:spcPts val="0"/>
              </a:spcBef>
              <a:spcAft>
                <a:spcPts val="0"/>
              </a:spcAft>
              <a:buClrTx/>
              <a:buSzTx/>
              <a:buFont typeface="Arial" charset="0"/>
              <a:buChar char="•"/>
              <a:tabLst/>
              <a:defRPr/>
            </a:pPr>
            <a:r>
              <a:rPr lang="en-US" baseline="0" dirty="0" smtClean="0"/>
              <a:t>Recognize car using knowledge of wheels </a:t>
            </a:r>
            <a:r>
              <a:rPr lang="en-US" baseline="0" dirty="0" err="1" smtClean="0"/>
              <a:t>etc</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12</a:t>
            </a:fld>
            <a:endParaRPr lang="en-US"/>
          </a:p>
        </p:txBody>
      </p:sp>
    </p:spTree>
    <p:extLst>
      <p:ext uri="{BB962C8B-B14F-4D97-AF65-F5344CB8AC3E}">
        <p14:creationId xmlns:p14="http://schemas.microsoft.com/office/powerpoint/2010/main" val="2006548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All these options</a:t>
            </a:r>
            <a:r>
              <a:rPr lang="en-US" baseline="0" dirty="0" smtClean="0"/>
              <a:t> in each layer </a:t>
            </a:r>
            <a:r>
              <a:rPr lang="mr-IN" baseline="0" dirty="0" smtClean="0"/>
              <a:t>–</a:t>
            </a:r>
            <a:r>
              <a:rPr lang="en-US" baseline="0" dirty="0" smtClean="0"/>
              <a:t> multitude of </a:t>
            </a:r>
            <a:r>
              <a:rPr lang="en-US" baseline="0" dirty="0" err="1" smtClean="0"/>
              <a:t>hyperparameter</a:t>
            </a:r>
            <a:r>
              <a:rPr lang="en-US" baseline="0" dirty="0" smtClean="0"/>
              <a:t> settings at each layer</a:t>
            </a:r>
          </a:p>
          <a:p>
            <a:pPr marL="171450" indent="-171450">
              <a:buFont typeface="Arial" charset="0"/>
              <a:buChar char="•"/>
            </a:pPr>
            <a:r>
              <a:rPr lang="en-US" baseline="0" dirty="0" smtClean="0"/>
              <a:t>Constructing the right network traditionally involves a lot of experimentation and testing</a:t>
            </a:r>
          </a:p>
          <a:p>
            <a:pPr marL="171450" indent="-171450">
              <a:buFont typeface="Arial" charset="0"/>
              <a:buChar char="•"/>
            </a:pPr>
            <a:r>
              <a:rPr lang="en-US" baseline="0" dirty="0" smtClean="0"/>
              <a:t>Helped with expert knowledge into what </a:t>
            </a:r>
            <a:r>
              <a:rPr lang="en-US" baseline="0" dirty="0" err="1" smtClean="0"/>
              <a:t>hyperparameter</a:t>
            </a:r>
            <a:r>
              <a:rPr lang="en-US" baseline="0" dirty="0" smtClean="0"/>
              <a:t> configurations work</a:t>
            </a:r>
          </a:p>
          <a:p>
            <a:pPr marL="561032" lvl="1" indent="-171450">
              <a:buFont typeface="Arial" charset="0"/>
              <a:buChar char="•"/>
            </a:pPr>
            <a:r>
              <a:rPr lang="en-US" baseline="0" dirty="0" smtClean="0"/>
              <a:t>Lot of trial and error </a:t>
            </a:r>
          </a:p>
          <a:p>
            <a:pPr marL="171450" lvl="0" indent="-171450">
              <a:buFont typeface="Arial" charset="0"/>
              <a:buChar char="•"/>
            </a:pPr>
            <a:r>
              <a:rPr lang="en-US" baseline="0" dirty="0" err="1" smtClean="0"/>
              <a:t>Hyperparameter</a:t>
            </a:r>
            <a:r>
              <a:rPr lang="en-US" baseline="0" dirty="0" smtClean="0"/>
              <a:t> settings then are our model’s magic numbers </a:t>
            </a:r>
            <a:r>
              <a:rPr lang="mr-IN" baseline="0" dirty="0" smtClean="0"/>
              <a:t>–</a:t>
            </a:r>
            <a:r>
              <a:rPr lang="en-US" baseline="0" dirty="0" smtClean="0"/>
              <a:t> values that we set before we train with any data</a:t>
            </a:r>
          </a:p>
          <a:p>
            <a:pPr marL="171450" lvl="0" indent="-171450">
              <a:buFont typeface="Arial" charset="0"/>
              <a:buChar char="•"/>
            </a:pPr>
            <a:r>
              <a:rPr lang="en-US" baseline="0" dirty="0" smtClean="0"/>
              <a:t>In some cases, tweaking the values of the </a:t>
            </a:r>
            <a:r>
              <a:rPr lang="en-US" baseline="0" dirty="0" err="1" smtClean="0"/>
              <a:t>hyperparameters</a:t>
            </a:r>
            <a:r>
              <a:rPr lang="en-US" baseline="0" dirty="0" smtClean="0"/>
              <a:t> by just a small amount can have a huge impact on the performance of the model</a:t>
            </a:r>
            <a:endParaRPr lang="en-US" dirty="0"/>
          </a:p>
        </p:txBody>
      </p:sp>
      <p:sp>
        <p:nvSpPr>
          <p:cNvPr id="4" name="Slide Number Placeholder 3"/>
          <p:cNvSpPr>
            <a:spLocks noGrp="1"/>
          </p:cNvSpPr>
          <p:nvPr>
            <p:ph type="sldNum" sz="quarter" idx="10"/>
          </p:nvPr>
        </p:nvSpPr>
        <p:spPr/>
        <p:txBody>
          <a:bodyPr/>
          <a:lstStyle/>
          <a:p>
            <a:fld id="{5847939D-D798-1743-BAB3-01329918EC4A}" type="slidenum">
              <a:rPr lang="en-US" smtClean="0"/>
              <a:t>13</a:t>
            </a:fld>
            <a:endParaRPr lang="en-US"/>
          </a:p>
        </p:txBody>
      </p:sp>
    </p:spTree>
    <p:extLst>
      <p:ext uri="{BB962C8B-B14F-4D97-AF65-F5344CB8AC3E}">
        <p14:creationId xmlns:p14="http://schemas.microsoft.com/office/powerpoint/2010/main" val="51089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69808"/>
            <a:ext cx="7772400" cy="1102519"/>
          </a:xfrm>
        </p:spPr>
        <p:txBody>
          <a:bodyPr>
            <a:noAutofit/>
          </a:bodyPr>
          <a:lstStyle>
            <a:lvl1pPr>
              <a:defRPr sz="4100">
                <a:solidFill>
                  <a:schemeClr val="accent1"/>
                </a:solidFill>
              </a:defRPr>
            </a:lvl1pPr>
          </a:lstStyle>
          <a:p>
            <a:r>
              <a:rPr lang="en-GB" dirty="0" smtClean="0"/>
              <a:t>CLICK TO EDIT MASTER TITLE STYLE</a:t>
            </a:r>
            <a:endParaRPr lang="en-US" dirty="0"/>
          </a:p>
        </p:txBody>
      </p:sp>
      <p:sp>
        <p:nvSpPr>
          <p:cNvPr id="3" name="Subtitle 2"/>
          <p:cNvSpPr>
            <a:spLocks noGrp="1"/>
          </p:cNvSpPr>
          <p:nvPr>
            <p:ph type="subTitle" idx="1"/>
          </p:nvPr>
        </p:nvSpPr>
        <p:spPr>
          <a:xfrm>
            <a:off x="1371600" y="2472325"/>
            <a:ext cx="6400800" cy="1314450"/>
          </a:xfrm>
        </p:spPr>
        <p:txBody>
          <a:bodyPr>
            <a:normAutofit/>
          </a:bodyPr>
          <a:lstStyle>
            <a:lvl1pPr marL="0" indent="0" algn="ctr">
              <a:buNone/>
              <a:defRPr sz="2400">
                <a:solidFill>
                  <a:schemeClr val="tx1">
                    <a:tint val="75000"/>
                  </a:schemeClr>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dirty="0" smtClean="0"/>
              <a:t>Click to edit Master subtitle style</a:t>
            </a:r>
            <a:endParaRPr lang="en-US" dirty="0"/>
          </a:p>
        </p:txBody>
      </p:sp>
      <p:sp>
        <p:nvSpPr>
          <p:cNvPr id="4" name="Date Placeholder 3"/>
          <p:cNvSpPr>
            <a:spLocks noGrp="1"/>
          </p:cNvSpPr>
          <p:nvPr>
            <p:ph type="dt" sz="half" idx="10"/>
          </p:nvPr>
        </p:nvSpPr>
        <p:spPr/>
        <p:txBody>
          <a:bodyPr/>
          <a:lstStyle/>
          <a:p>
            <a:fld id="{9E5E4351-0C57-B640-948B-A875ADBA2747}" type="datetime1">
              <a:rPr lang="en-GB" smtClean="0"/>
              <a:t>08/06/2018</a:t>
            </a:fld>
            <a:endParaRPr lang="en-US"/>
          </a:p>
        </p:txBody>
      </p:sp>
      <p:sp>
        <p:nvSpPr>
          <p:cNvPr id="6" name="Slide Number Placeholder 5"/>
          <p:cNvSpPr>
            <a:spLocks noGrp="1"/>
          </p:cNvSpPr>
          <p:nvPr>
            <p:ph type="sldNum" sz="quarter" idx="12"/>
          </p:nvPr>
        </p:nvSpPr>
        <p:spPr/>
        <p:txBody>
          <a:bodyPr/>
          <a:lstStyle/>
          <a:p>
            <a:fld id="{7758E4D8-B960-CA42-8A40-A36E40E7DBFE}" type="slidenum">
              <a:rPr lang="en-US" smtClean="0"/>
              <a:t>‹#›</a:t>
            </a:fld>
            <a:endParaRPr lang="en-US"/>
          </a:p>
        </p:txBody>
      </p:sp>
      <p:pic>
        <p:nvPicPr>
          <p:cNvPr id="7" name="Picture 6" descr="Master Logo_CMYK.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02100" y="3982275"/>
            <a:ext cx="914865" cy="782400"/>
          </a:xfrm>
          <a:prstGeom prst="rect">
            <a:avLst/>
          </a:prstGeom>
        </p:spPr>
      </p:pic>
    </p:spTree>
    <p:extLst>
      <p:ext uri="{BB962C8B-B14F-4D97-AF65-F5344CB8AC3E}">
        <p14:creationId xmlns:p14="http://schemas.microsoft.com/office/powerpoint/2010/main" val="1421136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AFDABDDF-A554-234C-B981-FA8CC6CEEE12}" type="datetime1">
              <a:rPr lang="en-GB" smtClean="0"/>
              <a:t>08/06/2018</a:t>
            </a:fld>
            <a:endParaRPr lang="en-US"/>
          </a:p>
        </p:txBody>
      </p:sp>
      <p:sp>
        <p:nvSpPr>
          <p:cNvPr id="6" name="Slide Number Placeholder 5"/>
          <p:cNvSpPr>
            <a:spLocks noGrp="1"/>
          </p:cNvSpPr>
          <p:nvPr>
            <p:ph type="sldNum" sz="quarter" idx="12"/>
          </p:nvPr>
        </p:nvSpPr>
        <p:spPr/>
        <p:txBody>
          <a:bodyPr/>
          <a:lstStyle/>
          <a:p>
            <a:fld id="{AB49C5B6-DADD-4744-93A7-BD250AF44D5D}" type="slidenum">
              <a:rPr lang="en-US" smtClean="0"/>
              <a:t>‹#›</a:t>
            </a:fld>
            <a:endParaRPr lang="en-US"/>
          </a:p>
        </p:txBody>
      </p:sp>
    </p:spTree>
    <p:extLst>
      <p:ext uri="{BB962C8B-B14F-4D97-AF65-F5344CB8AC3E}">
        <p14:creationId xmlns:p14="http://schemas.microsoft.com/office/powerpoint/2010/main" val="2242000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EE3A4422-2662-A04E-8C15-54780501A975}" type="datetime1">
              <a:rPr lang="en-GB" smtClean="0"/>
              <a:t>08/06/2018</a:t>
            </a:fld>
            <a:endParaRPr lang="en-US"/>
          </a:p>
        </p:txBody>
      </p:sp>
      <p:sp>
        <p:nvSpPr>
          <p:cNvPr id="7" name="Slide Number Placeholder 6"/>
          <p:cNvSpPr>
            <a:spLocks noGrp="1"/>
          </p:cNvSpPr>
          <p:nvPr>
            <p:ph type="sldNum" sz="quarter" idx="12"/>
          </p:nvPr>
        </p:nvSpPr>
        <p:spPr/>
        <p:txBody>
          <a:bodyPr/>
          <a:lstStyle/>
          <a:p>
            <a:fld id="{AB49C5B6-DADD-4744-93A7-BD250AF44D5D}" type="slidenum">
              <a:rPr lang="en-US" smtClean="0"/>
              <a:t>‹#›</a:t>
            </a:fld>
            <a:endParaRPr lang="en-US"/>
          </a:p>
        </p:txBody>
      </p:sp>
    </p:spTree>
    <p:extLst>
      <p:ext uri="{BB962C8B-B14F-4D97-AF65-F5344CB8AC3E}">
        <p14:creationId xmlns:p14="http://schemas.microsoft.com/office/powerpoint/2010/main" val="290208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3600451"/>
            <a:ext cx="5486400" cy="425054"/>
          </a:xfrm>
        </p:spPr>
        <p:txBody>
          <a:bodyPr anchor="b">
            <a:normAutofit/>
          </a:bodyPr>
          <a:lstStyle>
            <a:lvl1pPr algn="l">
              <a:defRPr sz="2000" b="1"/>
            </a:lvl1pPr>
          </a:lstStyle>
          <a:p>
            <a:r>
              <a:rPr lang="en-GB" dirty="0"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2700"/>
            </a:lvl1pPr>
            <a:lvl2pPr marL="389582" indent="0">
              <a:buNone/>
              <a:defRPr sz="2400"/>
            </a:lvl2pPr>
            <a:lvl3pPr marL="779163" indent="0">
              <a:buNone/>
              <a:defRPr sz="2000"/>
            </a:lvl3pPr>
            <a:lvl4pPr marL="1168745" indent="0">
              <a:buNone/>
              <a:defRPr sz="1700"/>
            </a:lvl4pPr>
            <a:lvl5pPr marL="1558326" indent="0">
              <a:buNone/>
              <a:defRPr sz="1700"/>
            </a:lvl5pPr>
            <a:lvl6pPr marL="1947908" indent="0">
              <a:buNone/>
              <a:defRPr sz="1700"/>
            </a:lvl6pPr>
            <a:lvl7pPr marL="2337489" indent="0">
              <a:buNone/>
              <a:defRPr sz="1700"/>
            </a:lvl7pPr>
            <a:lvl8pPr marL="2727071" indent="0">
              <a:buNone/>
              <a:defRPr sz="1700"/>
            </a:lvl8pPr>
            <a:lvl9pPr marL="3116652" indent="0">
              <a:buNone/>
              <a:defRPr sz="17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200"/>
            </a:lvl1pPr>
            <a:lvl2pPr marL="389582" indent="0">
              <a:buNone/>
              <a:defRPr sz="1000"/>
            </a:lvl2pPr>
            <a:lvl3pPr marL="779163" indent="0">
              <a:buNone/>
              <a:defRPr sz="900"/>
            </a:lvl3pPr>
            <a:lvl4pPr marL="1168745" indent="0">
              <a:buNone/>
              <a:defRPr sz="800"/>
            </a:lvl4pPr>
            <a:lvl5pPr marL="1558326" indent="0">
              <a:buNone/>
              <a:defRPr sz="800"/>
            </a:lvl5pPr>
            <a:lvl6pPr marL="1947908" indent="0">
              <a:buNone/>
              <a:defRPr sz="800"/>
            </a:lvl6pPr>
            <a:lvl7pPr marL="2337489" indent="0">
              <a:buNone/>
              <a:defRPr sz="800"/>
            </a:lvl7pPr>
            <a:lvl8pPr marL="2727071" indent="0">
              <a:buNone/>
              <a:defRPr sz="800"/>
            </a:lvl8pPr>
            <a:lvl9pPr marL="3116652" indent="0">
              <a:buNone/>
              <a:defRPr sz="8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E331EF83-446B-FD43-A327-E5E1191FEC15}" type="datetime1">
              <a:rPr lang="en-GB" smtClean="0"/>
              <a:t>08/06/2018</a:t>
            </a:fld>
            <a:endParaRPr lang="en-US"/>
          </a:p>
        </p:txBody>
      </p:sp>
      <p:sp>
        <p:nvSpPr>
          <p:cNvPr id="7" name="Slide Number Placeholder 6"/>
          <p:cNvSpPr>
            <a:spLocks noGrp="1"/>
          </p:cNvSpPr>
          <p:nvPr>
            <p:ph type="sldNum" sz="quarter" idx="12"/>
          </p:nvPr>
        </p:nvSpPr>
        <p:spPr/>
        <p:txBody>
          <a:bodyPr/>
          <a:lstStyle/>
          <a:p>
            <a:fld id="{AB49C5B6-DADD-4744-93A7-BD250AF44D5D}" type="slidenum">
              <a:rPr lang="en-US" smtClean="0"/>
              <a:t>‹#›</a:t>
            </a:fld>
            <a:endParaRPr lang="en-US"/>
          </a:p>
        </p:txBody>
      </p:sp>
    </p:spTree>
    <p:extLst>
      <p:ext uri="{BB962C8B-B14F-4D97-AF65-F5344CB8AC3E}">
        <p14:creationId xmlns:p14="http://schemas.microsoft.com/office/powerpoint/2010/main" val="3484443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1"/>
            <a:ext cx="7772400" cy="1102519"/>
          </a:xfrm>
        </p:spPr>
        <p:txBody>
          <a:bodyPr/>
          <a:lstStyle>
            <a:lvl1pPr>
              <a:defRPr>
                <a:solidFill>
                  <a:schemeClr val="bg1"/>
                </a:solidFill>
              </a:defRPr>
            </a:lvl1pPr>
          </a:lstStyle>
          <a:p>
            <a:r>
              <a:rPr lang="en-GB" dirty="0"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lvl1pPr>
              <a:defRPr>
                <a:solidFill>
                  <a:srgbClr val="FFFFFF"/>
                </a:solidFill>
              </a:defRPr>
            </a:lvl1pPr>
          </a:lstStyle>
          <a:p>
            <a:fld id="{EE17DEEF-0FDB-1D48-8400-F9F0FC89055D}" type="datetimeFigureOut">
              <a:rPr lang="en-US" smtClean="0"/>
              <a:pPr/>
              <a:t>6/8/18</a:t>
            </a:fld>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CDB1523-7F40-424B-BE48-62394E00ADD2}" type="slidenum">
              <a:rPr lang="en-US" smtClean="0"/>
              <a:pPr/>
              <a:t>‹#›</a:t>
            </a:fld>
            <a:endParaRPr lang="en-US"/>
          </a:p>
        </p:txBody>
      </p:sp>
    </p:spTree>
    <p:extLst>
      <p:ext uri="{BB962C8B-B14F-4D97-AF65-F5344CB8AC3E}">
        <p14:creationId xmlns:p14="http://schemas.microsoft.com/office/powerpoint/2010/main" val="3225617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3"/>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85800" y="1597821"/>
            <a:ext cx="7772400" cy="1102519"/>
          </a:xfrm>
        </p:spPr>
        <p:txBody>
          <a:bodyPr/>
          <a:lstStyle>
            <a:lvl1pPr>
              <a:defRPr>
                <a:solidFill>
                  <a:schemeClr val="bg1"/>
                </a:solidFill>
              </a:defRPr>
            </a:lvl1pPr>
          </a:lstStyle>
          <a:p>
            <a:r>
              <a:rPr lang="en-GB" dirty="0" smtClean="0"/>
              <a:t>CLICK TO EDIT MASTER TITLE STYLE</a:t>
            </a:r>
            <a:endParaRPr lang="en-US" dirty="0"/>
          </a:p>
        </p:txBody>
      </p:sp>
      <p:sp>
        <p:nvSpPr>
          <p:cNvPr id="6"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smtClean="0"/>
              <a:t>Click to edit Master subtitle style</a:t>
            </a:r>
            <a:endParaRPr lang="en-US"/>
          </a:p>
        </p:txBody>
      </p:sp>
      <p:sp>
        <p:nvSpPr>
          <p:cNvPr id="7" name="Date Placeholder 3"/>
          <p:cNvSpPr>
            <a:spLocks noGrp="1"/>
          </p:cNvSpPr>
          <p:nvPr>
            <p:ph type="dt" sz="half" idx="10"/>
          </p:nvPr>
        </p:nvSpPr>
        <p:spPr>
          <a:xfrm>
            <a:off x="457200" y="4767264"/>
            <a:ext cx="2133600" cy="273844"/>
          </a:xfrm>
        </p:spPr>
        <p:txBody>
          <a:bodyPr/>
          <a:lstStyle>
            <a:lvl1pPr>
              <a:defRPr>
                <a:solidFill>
                  <a:srgbClr val="FFFFFF"/>
                </a:solidFill>
              </a:defRPr>
            </a:lvl1pPr>
          </a:lstStyle>
          <a:p>
            <a:fld id="{EE17DEEF-0FDB-1D48-8400-F9F0FC89055D}" type="datetimeFigureOut">
              <a:rPr lang="en-US" smtClean="0"/>
              <a:pPr/>
              <a:t>6/8/18</a:t>
            </a:fld>
            <a:endParaRPr lang="en-US" dirty="0"/>
          </a:p>
        </p:txBody>
      </p:sp>
      <p:sp>
        <p:nvSpPr>
          <p:cNvPr id="8" name="Slide Number Placeholder 5"/>
          <p:cNvSpPr>
            <a:spLocks noGrp="1"/>
          </p:cNvSpPr>
          <p:nvPr>
            <p:ph type="sldNum" sz="quarter" idx="12"/>
          </p:nvPr>
        </p:nvSpPr>
        <p:spPr>
          <a:xfrm>
            <a:off x="6553200" y="4767264"/>
            <a:ext cx="2133600" cy="273844"/>
          </a:xfrm>
        </p:spPr>
        <p:txBody>
          <a:bodyPr/>
          <a:lstStyle>
            <a:lvl1pPr>
              <a:defRPr>
                <a:solidFill>
                  <a:srgbClr val="FFFFFF"/>
                </a:solidFill>
              </a:defRPr>
            </a:lvl1pPr>
          </a:lstStyle>
          <a:p>
            <a:fld id="{0CDB1523-7F40-424B-BE48-62394E00ADD2}" type="slidenum">
              <a:rPr lang="en-US" smtClean="0"/>
              <a:pPr/>
              <a:t>‹#›</a:t>
            </a:fld>
            <a:endParaRPr lang="en-US"/>
          </a:p>
        </p:txBody>
      </p:sp>
    </p:spTree>
    <p:extLst>
      <p:ext uri="{BB962C8B-B14F-4D97-AF65-F5344CB8AC3E}">
        <p14:creationId xmlns:p14="http://schemas.microsoft.com/office/powerpoint/2010/main" val="33522150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4"/>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85800" y="1597821"/>
            <a:ext cx="7772400" cy="1102519"/>
          </a:xfrm>
        </p:spPr>
        <p:txBody>
          <a:bodyPr/>
          <a:lstStyle>
            <a:lvl1pPr>
              <a:defRPr>
                <a:solidFill>
                  <a:schemeClr val="bg1"/>
                </a:solidFill>
              </a:defRPr>
            </a:lvl1pPr>
          </a:lstStyle>
          <a:p>
            <a:r>
              <a:rPr lang="en-GB" dirty="0" smtClean="0"/>
              <a:t>CLICK TO EDIT MASTER TITLE STYLE</a:t>
            </a:r>
            <a:endParaRPr lang="en-US" dirty="0"/>
          </a:p>
        </p:txBody>
      </p:sp>
      <p:sp>
        <p:nvSpPr>
          <p:cNvPr id="6"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smtClean="0"/>
              <a:t>Click to edit Master subtitle style</a:t>
            </a:r>
            <a:endParaRPr lang="en-US"/>
          </a:p>
        </p:txBody>
      </p:sp>
      <p:sp>
        <p:nvSpPr>
          <p:cNvPr id="7" name="Date Placeholder 3"/>
          <p:cNvSpPr>
            <a:spLocks noGrp="1"/>
          </p:cNvSpPr>
          <p:nvPr>
            <p:ph type="dt" sz="half" idx="10"/>
          </p:nvPr>
        </p:nvSpPr>
        <p:spPr>
          <a:xfrm>
            <a:off x="457200" y="4767264"/>
            <a:ext cx="2133600" cy="273844"/>
          </a:xfrm>
        </p:spPr>
        <p:txBody>
          <a:bodyPr/>
          <a:lstStyle>
            <a:lvl1pPr>
              <a:defRPr>
                <a:solidFill>
                  <a:srgbClr val="FFFFFF"/>
                </a:solidFill>
              </a:defRPr>
            </a:lvl1pPr>
          </a:lstStyle>
          <a:p>
            <a:fld id="{EE17DEEF-0FDB-1D48-8400-F9F0FC89055D}" type="datetimeFigureOut">
              <a:rPr lang="en-US" smtClean="0"/>
              <a:pPr/>
              <a:t>6/8/18</a:t>
            </a:fld>
            <a:endParaRPr lang="en-US" dirty="0"/>
          </a:p>
        </p:txBody>
      </p:sp>
      <p:sp>
        <p:nvSpPr>
          <p:cNvPr id="8" name="Slide Number Placeholder 5"/>
          <p:cNvSpPr>
            <a:spLocks noGrp="1"/>
          </p:cNvSpPr>
          <p:nvPr>
            <p:ph type="sldNum" sz="quarter" idx="12"/>
          </p:nvPr>
        </p:nvSpPr>
        <p:spPr>
          <a:xfrm>
            <a:off x="6553200" y="4767264"/>
            <a:ext cx="2133600" cy="273844"/>
          </a:xfrm>
        </p:spPr>
        <p:txBody>
          <a:bodyPr/>
          <a:lstStyle>
            <a:lvl1pPr>
              <a:defRPr>
                <a:solidFill>
                  <a:srgbClr val="FFFFFF"/>
                </a:solidFill>
              </a:defRPr>
            </a:lvl1pPr>
          </a:lstStyle>
          <a:p>
            <a:fld id="{0CDB1523-7F40-424B-BE48-62394E00ADD2}" type="slidenum">
              <a:rPr lang="en-US" smtClean="0"/>
              <a:pPr/>
              <a:t>‹#›</a:t>
            </a:fld>
            <a:endParaRPr lang="en-US"/>
          </a:p>
        </p:txBody>
      </p:sp>
    </p:spTree>
    <p:extLst>
      <p:ext uri="{BB962C8B-B14F-4D97-AF65-F5344CB8AC3E}">
        <p14:creationId xmlns:p14="http://schemas.microsoft.com/office/powerpoint/2010/main" val="858990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5"/>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85800" y="1597821"/>
            <a:ext cx="7772400" cy="1102519"/>
          </a:xfrm>
        </p:spPr>
        <p:txBody>
          <a:bodyPr/>
          <a:lstStyle>
            <a:lvl1pPr>
              <a:defRPr>
                <a:solidFill>
                  <a:schemeClr val="bg1"/>
                </a:solidFill>
              </a:defRPr>
            </a:lvl1pPr>
          </a:lstStyle>
          <a:p>
            <a:r>
              <a:rPr lang="en-GB" dirty="0" smtClean="0"/>
              <a:t>CLICK TO EDIT MASTER TITLE STYLE</a:t>
            </a:r>
            <a:endParaRPr lang="en-US" dirty="0"/>
          </a:p>
        </p:txBody>
      </p:sp>
      <p:sp>
        <p:nvSpPr>
          <p:cNvPr id="6"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smtClean="0"/>
              <a:t>Click to edit Master subtitle style</a:t>
            </a:r>
            <a:endParaRPr lang="en-US"/>
          </a:p>
        </p:txBody>
      </p:sp>
      <p:sp>
        <p:nvSpPr>
          <p:cNvPr id="7" name="Date Placeholder 3"/>
          <p:cNvSpPr>
            <a:spLocks noGrp="1"/>
          </p:cNvSpPr>
          <p:nvPr>
            <p:ph type="dt" sz="half" idx="10"/>
          </p:nvPr>
        </p:nvSpPr>
        <p:spPr>
          <a:xfrm>
            <a:off x="457200" y="4767264"/>
            <a:ext cx="2133600" cy="273844"/>
          </a:xfrm>
        </p:spPr>
        <p:txBody>
          <a:bodyPr/>
          <a:lstStyle>
            <a:lvl1pPr>
              <a:defRPr>
                <a:solidFill>
                  <a:srgbClr val="FFFFFF"/>
                </a:solidFill>
              </a:defRPr>
            </a:lvl1pPr>
          </a:lstStyle>
          <a:p>
            <a:fld id="{EE17DEEF-0FDB-1D48-8400-F9F0FC89055D}" type="datetimeFigureOut">
              <a:rPr lang="en-US" smtClean="0"/>
              <a:pPr/>
              <a:t>6/8/18</a:t>
            </a:fld>
            <a:endParaRPr lang="en-US" dirty="0"/>
          </a:p>
        </p:txBody>
      </p:sp>
      <p:sp>
        <p:nvSpPr>
          <p:cNvPr id="8" name="Slide Number Placeholder 5"/>
          <p:cNvSpPr>
            <a:spLocks noGrp="1"/>
          </p:cNvSpPr>
          <p:nvPr>
            <p:ph type="sldNum" sz="quarter" idx="12"/>
          </p:nvPr>
        </p:nvSpPr>
        <p:spPr>
          <a:xfrm>
            <a:off x="6553200" y="4767264"/>
            <a:ext cx="2133600" cy="273844"/>
          </a:xfrm>
        </p:spPr>
        <p:txBody>
          <a:bodyPr/>
          <a:lstStyle>
            <a:lvl1pPr>
              <a:defRPr>
                <a:solidFill>
                  <a:srgbClr val="FFFFFF"/>
                </a:solidFill>
              </a:defRPr>
            </a:lvl1pPr>
          </a:lstStyle>
          <a:p>
            <a:fld id="{0CDB1523-7F40-424B-BE48-62394E00ADD2}" type="slidenum">
              <a:rPr lang="en-US" smtClean="0"/>
              <a:pPr/>
              <a:t>‹#›</a:t>
            </a:fld>
            <a:endParaRPr lang="en-US"/>
          </a:p>
        </p:txBody>
      </p:sp>
    </p:spTree>
    <p:extLst>
      <p:ext uri="{BB962C8B-B14F-4D97-AF65-F5344CB8AC3E}">
        <p14:creationId xmlns:p14="http://schemas.microsoft.com/office/powerpoint/2010/main" val="2796250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accent6"/>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85800" y="1597821"/>
            <a:ext cx="7772400" cy="1102519"/>
          </a:xfrm>
        </p:spPr>
        <p:txBody>
          <a:bodyPr/>
          <a:lstStyle>
            <a:lvl1pPr>
              <a:defRPr>
                <a:solidFill>
                  <a:schemeClr val="bg1"/>
                </a:solidFill>
              </a:defRPr>
            </a:lvl1pPr>
          </a:lstStyle>
          <a:p>
            <a:r>
              <a:rPr lang="en-GB" dirty="0" smtClean="0"/>
              <a:t>CLICK TO EDIT MASTER TITLE STYLE</a:t>
            </a:r>
            <a:endParaRPr lang="en-US" dirty="0"/>
          </a:p>
        </p:txBody>
      </p:sp>
      <p:sp>
        <p:nvSpPr>
          <p:cNvPr id="6"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389582" indent="0" algn="ctr">
              <a:buNone/>
              <a:defRPr>
                <a:solidFill>
                  <a:schemeClr val="tx1">
                    <a:tint val="75000"/>
                  </a:schemeClr>
                </a:solidFill>
              </a:defRPr>
            </a:lvl2pPr>
            <a:lvl3pPr marL="779163" indent="0" algn="ctr">
              <a:buNone/>
              <a:defRPr>
                <a:solidFill>
                  <a:schemeClr val="tx1">
                    <a:tint val="75000"/>
                  </a:schemeClr>
                </a:solidFill>
              </a:defRPr>
            </a:lvl3pPr>
            <a:lvl4pPr marL="1168745" indent="0" algn="ctr">
              <a:buNone/>
              <a:defRPr>
                <a:solidFill>
                  <a:schemeClr val="tx1">
                    <a:tint val="75000"/>
                  </a:schemeClr>
                </a:solidFill>
              </a:defRPr>
            </a:lvl4pPr>
            <a:lvl5pPr marL="1558326" indent="0" algn="ctr">
              <a:buNone/>
              <a:defRPr>
                <a:solidFill>
                  <a:schemeClr val="tx1">
                    <a:tint val="75000"/>
                  </a:schemeClr>
                </a:solidFill>
              </a:defRPr>
            </a:lvl5pPr>
            <a:lvl6pPr marL="1947908" indent="0" algn="ctr">
              <a:buNone/>
              <a:defRPr>
                <a:solidFill>
                  <a:schemeClr val="tx1">
                    <a:tint val="75000"/>
                  </a:schemeClr>
                </a:solidFill>
              </a:defRPr>
            </a:lvl6pPr>
            <a:lvl7pPr marL="2337489" indent="0" algn="ctr">
              <a:buNone/>
              <a:defRPr>
                <a:solidFill>
                  <a:schemeClr val="tx1">
                    <a:tint val="75000"/>
                  </a:schemeClr>
                </a:solidFill>
              </a:defRPr>
            </a:lvl7pPr>
            <a:lvl8pPr marL="2727071" indent="0" algn="ctr">
              <a:buNone/>
              <a:defRPr>
                <a:solidFill>
                  <a:schemeClr val="tx1">
                    <a:tint val="75000"/>
                  </a:schemeClr>
                </a:solidFill>
              </a:defRPr>
            </a:lvl8pPr>
            <a:lvl9pPr marL="3116652" indent="0" algn="ctr">
              <a:buNone/>
              <a:defRPr>
                <a:solidFill>
                  <a:schemeClr val="tx1">
                    <a:tint val="75000"/>
                  </a:schemeClr>
                </a:solidFill>
              </a:defRPr>
            </a:lvl9pPr>
          </a:lstStyle>
          <a:p>
            <a:r>
              <a:rPr lang="en-GB" smtClean="0"/>
              <a:t>Click to edit Master subtitle style</a:t>
            </a:r>
            <a:endParaRPr lang="en-US"/>
          </a:p>
        </p:txBody>
      </p:sp>
      <p:sp>
        <p:nvSpPr>
          <p:cNvPr id="7" name="Date Placeholder 3"/>
          <p:cNvSpPr>
            <a:spLocks noGrp="1"/>
          </p:cNvSpPr>
          <p:nvPr>
            <p:ph type="dt" sz="half" idx="10"/>
          </p:nvPr>
        </p:nvSpPr>
        <p:spPr>
          <a:xfrm>
            <a:off x="457200" y="4767264"/>
            <a:ext cx="2133600" cy="273844"/>
          </a:xfrm>
        </p:spPr>
        <p:txBody>
          <a:bodyPr/>
          <a:lstStyle>
            <a:lvl1pPr>
              <a:defRPr>
                <a:solidFill>
                  <a:srgbClr val="FFFFFF"/>
                </a:solidFill>
              </a:defRPr>
            </a:lvl1pPr>
          </a:lstStyle>
          <a:p>
            <a:fld id="{EE17DEEF-0FDB-1D48-8400-F9F0FC89055D}" type="datetimeFigureOut">
              <a:rPr lang="en-US" smtClean="0"/>
              <a:pPr/>
              <a:t>6/8/18</a:t>
            </a:fld>
            <a:endParaRPr lang="en-US" dirty="0"/>
          </a:p>
        </p:txBody>
      </p:sp>
      <p:sp>
        <p:nvSpPr>
          <p:cNvPr id="8" name="Slide Number Placeholder 5"/>
          <p:cNvSpPr>
            <a:spLocks noGrp="1"/>
          </p:cNvSpPr>
          <p:nvPr>
            <p:ph type="sldNum" sz="quarter" idx="12"/>
          </p:nvPr>
        </p:nvSpPr>
        <p:spPr>
          <a:xfrm>
            <a:off x="6553200" y="4767264"/>
            <a:ext cx="2133600" cy="273844"/>
          </a:xfrm>
        </p:spPr>
        <p:txBody>
          <a:bodyPr/>
          <a:lstStyle>
            <a:lvl1pPr>
              <a:defRPr>
                <a:solidFill>
                  <a:srgbClr val="FFFFFF"/>
                </a:solidFill>
              </a:defRPr>
            </a:lvl1pPr>
          </a:lstStyle>
          <a:p>
            <a:fld id="{0CDB1523-7F40-424B-BE48-62394E00ADD2}" type="slidenum">
              <a:rPr lang="en-US" smtClean="0"/>
              <a:pPr/>
              <a:t>‹#›</a:t>
            </a:fld>
            <a:endParaRPr lang="en-US"/>
          </a:p>
        </p:txBody>
      </p:sp>
    </p:spTree>
    <p:extLst>
      <p:ext uri="{BB962C8B-B14F-4D97-AF65-F5344CB8AC3E}">
        <p14:creationId xmlns:p14="http://schemas.microsoft.com/office/powerpoint/2010/main" val="345696490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theme" Target="../theme/theme2.xml"/><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3.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916" tIns="38958" rIns="77916" bIns="38958"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77916" tIns="38958" rIns="77916" bIns="38958"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77916" tIns="38958" rIns="77916" bIns="38958" rtlCol="0" anchor="ctr"/>
          <a:lstStyle>
            <a:lvl1pPr algn="l">
              <a:defRPr sz="1000">
                <a:solidFill>
                  <a:schemeClr val="tx1">
                    <a:tint val="75000"/>
                  </a:schemeClr>
                </a:solidFill>
              </a:defRPr>
            </a:lvl1pPr>
          </a:lstStyle>
          <a:p>
            <a:fld id="{46DF7647-DEE0-C846-9BB2-E83D17AFF2B7}" type="datetime1">
              <a:rPr lang="en-GB" smtClean="0"/>
              <a:t>08/06/2018</a:t>
            </a:fld>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77916" tIns="38958" rIns="77916" bIns="38958" rtlCol="0" anchor="ctr"/>
          <a:lstStyle>
            <a:lvl1pPr algn="r">
              <a:defRPr sz="1000">
                <a:solidFill>
                  <a:schemeClr val="tx1">
                    <a:tint val="75000"/>
                  </a:schemeClr>
                </a:solidFill>
              </a:defRPr>
            </a:lvl1pPr>
          </a:lstStyle>
          <a:p>
            <a:fld id="{7758E4D8-B960-CA42-8A40-A36E40E7DBFE}" type="slidenum">
              <a:rPr lang="en-US" smtClean="0"/>
              <a:t>‹#›</a:t>
            </a:fld>
            <a:endParaRPr lang="en-US"/>
          </a:p>
        </p:txBody>
      </p:sp>
    </p:spTree>
    <p:extLst>
      <p:ext uri="{BB962C8B-B14F-4D97-AF65-F5344CB8AC3E}">
        <p14:creationId xmlns:p14="http://schemas.microsoft.com/office/powerpoint/2010/main" val="1958957000"/>
      </p:ext>
    </p:extLst>
  </p:cSld>
  <p:clrMap bg1="lt1" tx1="dk1" bg2="lt2" tx2="dk2" accent1="accent1" accent2="accent2" accent3="accent3" accent4="accent4" accent5="accent5" accent6="accent6" hlink="hlink" folHlink="folHlink"/>
  <p:sldLayoutIdLst>
    <p:sldLayoutId id="2147483649" r:id="rId1"/>
  </p:sldLayoutIdLst>
  <p:hf hdr="0" ftr="0"/>
  <p:txStyles>
    <p:titleStyle>
      <a:lvl1pPr algn="ctr" defTabSz="389582" rtl="0" eaLnBrk="1" latinLnBrk="0" hangingPunct="1">
        <a:spcBef>
          <a:spcPct val="0"/>
        </a:spcBef>
        <a:buNone/>
        <a:defRPr sz="3700" kern="1200">
          <a:solidFill>
            <a:schemeClr val="tx1"/>
          </a:solidFill>
          <a:latin typeface="+mj-lt"/>
          <a:ea typeface="+mj-ea"/>
          <a:cs typeface="+mj-cs"/>
        </a:defRPr>
      </a:lvl1pPr>
    </p:titleStyle>
    <p:bodyStyle>
      <a:lvl1pPr marL="292186" indent="-292186" algn="l" defTabSz="389582" rtl="0" eaLnBrk="1" latinLnBrk="0" hangingPunct="1">
        <a:spcBef>
          <a:spcPct val="20000"/>
        </a:spcBef>
        <a:buFont typeface="Arial"/>
        <a:buChar char="•"/>
        <a:defRPr sz="2700" kern="1200">
          <a:solidFill>
            <a:schemeClr val="tx1"/>
          </a:solidFill>
          <a:latin typeface="+mn-lt"/>
          <a:ea typeface="+mn-ea"/>
          <a:cs typeface="+mn-cs"/>
        </a:defRPr>
      </a:lvl1pPr>
      <a:lvl2pPr marL="633070" indent="-243488" algn="l" defTabSz="389582" rtl="0" eaLnBrk="1" latinLnBrk="0" hangingPunct="1">
        <a:spcBef>
          <a:spcPct val="20000"/>
        </a:spcBef>
        <a:buFont typeface="Arial"/>
        <a:buChar char="–"/>
        <a:defRPr sz="2400" kern="1200">
          <a:solidFill>
            <a:schemeClr val="tx1"/>
          </a:solidFill>
          <a:latin typeface="+mn-lt"/>
          <a:ea typeface="+mn-ea"/>
          <a:cs typeface="+mn-cs"/>
        </a:defRPr>
      </a:lvl2pPr>
      <a:lvl3pPr marL="973954" indent="-194791" algn="l" defTabSz="389582" rtl="0" eaLnBrk="1" latinLnBrk="0" hangingPunct="1">
        <a:spcBef>
          <a:spcPct val="20000"/>
        </a:spcBef>
        <a:buFont typeface="Arial"/>
        <a:buChar char="•"/>
        <a:defRPr sz="2000" kern="1200">
          <a:solidFill>
            <a:schemeClr val="tx1"/>
          </a:solidFill>
          <a:latin typeface="+mn-lt"/>
          <a:ea typeface="+mn-ea"/>
          <a:cs typeface="+mn-cs"/>
        </a:defRPr>
      </a:lvl3pPr>
      <a:lvl4pPr marL="1363534" indent="-194791" algn="l" defTabSz="389582" rtl="0" eaLnBrk="1" latinLnBrk="0" hangingPunct="1">
        <a:spcBef>
          <a:spcPct val="20000"/>
        </a:spcBef>
        <a:buFont typeface="Arial"/>
        <a:buChar char="–"/>
        <a:defRPr sz="1700" kern="1200">
          <a:solidFill>
            <a:schemeClr val="tx1"/>
          </a:solidFill>
          <a:latin typeface="+mn-lt"/>
          <a:ea typeface="+mn-ea"/>
          <a:cs typeface="+mn-cs"/>
        </a:defRPr>
      </a:lvl4pPr>
      <a:lvl5pPr marL="1753117" indent="-194791" algn="l" defTabSz="389582" rtl="0" eaLnBrk="1" latinLnBrk="0" hangingPunct="1">
        <a:spcBef>
          <a:spcPct val="20000"/>
        </a:spcBef>
        <a:buFont typeface="Arial"/>
        <a:buChar char="»"/>
        <a:defRPr sz="1700" kern="1200">
          <a:solidFill>
            <a:schemeClr val="tx1"/>
          </a:solidFill>
          <a:latin typeface="+mn-lt"/>
          <a:ea typeface="+mn-ea"/>
          <a:cs typeface="+mn-cs"/>
        </a:defRPr>
      </a:lvl5pPr>
      <a:lvl6pPr marL="2142698" indent="-194791" algn="l" defTabSz="389582" rtl="0" eaLnBrk="1" latinLnBrk="0" hangingPunct="1">
        <a:spcBef>
          <a:spcPct val="20000"/>
        </a:spcBef>
        <a:buFont typeface="Arial"/>
        <a:buChar char="•"/>
        <a:defRPr sz="1700" kern="1200">
          <a:solidFill>
            <a:schemeClr val="tx1"/>
          </a:solidFill>
          <a:latin typeface="+mn-lt"/>
          <a:ea typeface="+mn-ea"/>
          <a:cs typeface="+mn-cs"/>
        </a:defRPr>
      </a:lvl6pPr>
      <a:lvl7pPr marL="2532280" indent="-194791" algn="l" defTabSz="389582" rtl="0" eaLnBrk="1" latinLnBrk="0" hangingPunct="1">
        <a:spcBef>
          <a:spcPct val="20000"/>
        </a:spcBef>
        <a:buFont typeface="Arial"/>
        <a:buChar char="•"/>
        <a:defRPr sz="1700" kern="1200">
          <a:solidFill>
            <a:schemeClr val="tx1"/>
          </a:solidFill>
          <a:latin typeface="+mn-lt"/>
          <a:ea typeface="+mn-ea"/>
          <a:cs typeface="+mn-cs"/>
        </a:defRPr>
      </a:lvl7pPr>
      <a:lvl8pPr marL="2921861" indent="-194791" algn="l" defTabSz="389582" rtl="0" eaLnBrk="1" latinLnBrk="0" hangingPunct="1">
        <a:spcBef>
          <a:spcPct val="20000"/>
        </a:spcBef>
        <a:buFont typeface="Arial"/>
        <a:buChar char="•"/>
        <a:defRPr sz="1700" kern="1200">
          <a:solidFill>
            <a:schemeClr val="tx1"/>
          </a:solidFill>
          <a:latin typeface="+mn-lt"/>
          <a:ea typeface="+mn-ea"/>
          <a:cs typeface="+mn-cs"/>
        </a:defRPr>
      </a:lvl8pPr>
      <a:lvl9pPr marL="3311443" indent="-194791" algn="l" defTabSz="389582"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582" rtl="0" eaLnBrk="1" latinLnBrk="0" hangingPunct="1">
        <a:defRPr sz="1500" kern="1200">
          <a:solidFill>
            <a:schemeClr val="tx1"/>
          </a:solidFill>
          <a:latin typeface="+mn-lt"/>
          <a:ea typeface="+mn-ea"/>
          <a:cs typeface="+mn-cs"/>
        </a:defRPr>
      </a:lvl1pPr>
      <a:lvl2pPr marL="389582" algn="l" defTabSz="389582" rtl="0" eaLnBrk="1" latinLnBrk="0" hangingPunct="1">
        <a:defRPr sz="1500" kern="1200">
          <a:solidFill>
            <a:schemeClr val="tx1"/>
          </a:solidFill>
          <a:latin typeface="+mn-lt"/>
          <a:ea typeface="+mn-ea"/>
          <a:cs typeface="+mn-cs"/>
        </a:defRPr>
      </a:lvl2pPr>
      <a:lvl3pPr marL="779163" algn="l" defTabSz="389582" rtl="0" eaLnBrk="1" latinLnBrk="0" hangingPunct="1">
        <a:defRPr sz="1500" kern="1200">
          <a:solidFill>
            <a:schemeClr val="tx1"/>
          </a:solidFill>
          <a:latin typeface="+mn-lt"/>
          <a:ea typeface="+mn-ea"/>
          <a:cs typeface="+mn-cs"/>
        </a:defRPr>
      </a:lvl3pPr>
      <a:lvl4pPr marL="1168745" algn="l" defTabSz="389582" rtl="0" eaLnBrk="1" latinLnBrk="0" hangingPunct="1">
        <a:defRPr sz="1500" kern="1200">
          <a:solidFill>
            <a:schemeClr val="tx1"/>
          </a:solidFill>
          <a:latin typeface="+mn-lt"/>
          <a:ea typeface="+mn-ea"/>
          <a:cs typeface="+mn-cs"/>
        </a:defRPr>
      </a:lvl4pPr>
      <a:lvl5pPr marL="1558326" algn="l" defTabSz="389582" rtl="0" eaLnBrk="1" latinLnBrk="0" hangingPunct="1">
        <a:defRPr sz="1500" kern="1200">
          <a:solidFill>
            <a:schemeClr val="tx1"/>
          </a:solidFill>
          <a:latin typeface="+mn-lt"/>
          <a:ea typeface="+mn-ea"/>
          <a:cs typeface="+mn-cs"/>
        </a:defRPr>
      </a:lvl5pPr>
      <a:lvl6pPr marL="1947908" algn="l" defTabSz="389582" rtl="0" eaLnBrk="1" latinLnBrk="0" hangingPunct="1">
        <a:defRPr sz="1500" kern="1200">
          <a:solidFill>
            <a:schemeClr val="tx1"/>
          </a:solidFill>
          <a:latin typeface="+mn-lt"/>
          <a:ea typeface="+mn-ea"/>
          <a:cs typeface="+mn-cs"/>
        </a:defRPr>
      </a:lvl6pPr>
      <a:lvl7pPr marL="2337489" algn="l" defTabSz="389582" rtl="0" eaLnBrk="1" latinLnBrk="0" hangingPunct="1">
        <a:defRPr sz="1500" kern="1200">
          <a:solidFill>
            <a:schemeClr val="tx1"/>
          </a:solidFill>
          <a:latin typeface="+mn-lt"/>
          <a:ea typeface="+mn-ea"/>
          <a:cs typeface="+mn-cs"/>
        </a:defRPr>
      </a:lvl7pPr>
      <a:lvl8pPr marL="2727071" algn="l" defTabSz="389582" rtl="0" eaLnBrk="1" latinLnBrk="0" hangingPunct="1">
        <a:defRPr sz="1500" kern="1200">
          <a:solidFill>
            <a:schemeClr val="tx1"/>
          </a:solidFill>
          <a:latin typeface="+mn-lt"/>
          <a:ea typeface="+mn-ea"/>
          <a:cs typeface="+mn-cs"/>
        </a:defRPr>
      </a:lvl8pPr>
      <a:lvl9pPr marL="3116652" algn="l" defTabSz="389582"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916" tIns="38958" rIns="77916" bIns="38958"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77916" tIns="38958" rIns="77916" bIns="38958"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77916" tIns="38958" rIns="77916" bIns="38958" rtlCol="0" anchor="ctr"/>
          <a:lstStyle>
            <a:lvl1pPr algn="l">
              <a:defRPr sz="1000">
                <a:solidFill>
                  <a:schemeClr val="tx1">
                    <a:tint val="75000"/>
                  </a:schemeClr>
                </a:solidFill>
              </a:defRPr>
            </a:lvl1pPr>
          </a:lstStyle>
          <a:p>
            <a:fld id="{4DA1CB38-0722-C14C-9749-DB0CE62636C7}" type="datetime1">
              <a:rPr lang="en-GB" smtClean="0"/>
              <a:t>08/06/2018</a:t>
            </a:fld>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77916" tIns="38958" rIns="77916" bIns="38958" rtlCol="0" anchor="ctr"/>
          <a:lstStyle>
            <a:lvl1pPr algn="r">
              <a:defRPr sz="1000">
                <a:solidFill>
                  <a:schemeClr val="tx1">
                    <a:tint val="75000"/>
                  </a:schemeClr>
                </a:solidFill>
              </a:defRPr>
            </a:lvl1pPr>
          </a:lstStyle>
          <a:p>
            <a:fld id="{AB49C5B6-DADD-4744-93A7-BD250AF44D5D}" type="slidenum">
              <a:rPr lang="en-US" smtClean="0"/>
              <a:t>‹#›</a:t>
            </a:fld>
            <a:endParaRPr lang="en-US"/>
          </a:p>
        </p:txBody>
      </p:sp>
    </p:spTree>
    <p:extLst>
      <p:ext uri="{BB962C8B-B14F-4D97-AF65-F5344CB8AC3E}">
        <p14:creationId xmlns:p14="http://schemas.microsoft.com/office/powerpoint/2010/main" val="3567420137"/>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9" r:id="rId3"/>
  </p:sldLayoutIdLst>
  <p:hf hdr="0" ftr="0"/>
  <p:txStyles>
    <p:titleStyle>
      <a:lvl1pPr algn="ctr" defTabSz="389582" rtl="0" eaLnBrk="1" latinLnBrk="0" hangingPunct="1">
        <a:spcBef>
          <a:spcPct val="0"/>
        </a:spcBef>
        <a:buNone/>
        <a:defRPr sz="3700" kern="1200">
          <a:solidFill>
            <a:schemeClr val="tx1"/>
          </a:solidFill>
          <a:latin typeface="+mj-lt"/>
          <a:ea typeface="+mj-ea"/>
          <a:cs typeface="+mj-cs"/>
        </a:defRPr>
      </a:lvl1pPr>
    </p:titleStyle>
    <p:bodyStyle>
      <a:lvl1pPr marL="292186" indent="-292186" algn="l" defTabSz="389582" rtl="0" eaLnBrk="1" latinLnBrk="0" hangingPunct="1">
        <a:spcBef>
          <a:spcPct val="20000"/>
        </a:spcBef>
        <a:buFont typeface="Arial"/>
        <a:buChar char="•"/>
        <a:defRPr sz="2700" kern="1200">
          <a:solidFill>
            <a:schemeClr val="tx1"/>
          </a:solidFill>
          <a:latin typeface="+mn-lt"/>
          <a:ea typeface="+mn-ea"/>
          <a:cs typeface="+mn-cs"/>
        </a:defRPr>
      </a:lvl1pPr>
      <a:lvl2pPr marL="633070" indent="-243488" algn="l" defTabSz="389582" rtl="0" eaLnBrk="1" latinLnBrk="0" hangingPunct="1">
        <a:spcBef>
          <a:spcPct val="20000"/>
        </a:spcBef>
        <a:buFont typeface="Arial"/>
        <a:buChar char="–"/>
        <a:defRPr sz="2400" kern="1200">
          <a:solidFill>
            <a:schemeClr val="tx1"/>
          </a:solidFill>
          <a:latin typeface="+mn-lt"/>
          <a:ea typeface="+mn-ea"/>
          <a:cs typeface="+mn-cs"/>
        </a:defRPr>
      </a:lvl2pPr>
      <a:lvl3pPr marL="973954" indent="-194791" algn="l" defTabSz="389582" rtl="0" eaLnBrk="1" latinLnBrk="0" hangingPunct="1">
        <a:spcBef>
          <a:spcPct val="20000"/>
        </a:spcBef>
        <a:buFont typeface="Arial"/>
        <a:buChar char="•"/>
        <a:defRPr sz="2000" kern="1200">
          <a:solidFill>
            <a:schemeClr val="tx1"/>
          </a:solidFill>
          <a:latin typeface="+mn-lt"/>
          <a:ea typeface="+mn-ea"/>
          <a:cs typeface="+mn-cs"/>
        </a:defRPr>
      </a:lvl3pPr>
      <a:lvl4pPr marL="1363534" indent="-194791" algn="l" defTabSz="389582" rtl="0" eaLnBrk="1" latinLnBrk="0" hangingPunct="1">
        <a:spcBef>
          <a:spcPct val="20000"/>
        </a:spcBef>
        <a:buFont typeface="Arial"/>
        <a:buChar char="–"/>
        <a:defRPr sz="1700" kern="1200">
          <a:solidFill>
            <a:schemeClr val="tx1"/>
          </a:solidFill>
          <a:latin typeface="+mn-lt"/>
          <a:ea typeface="+mn-ea"/>
          <a:cs typeface="+mn-cs"/>
        </a:defRPr>
      </a:lvl4pPr>
      <a:lvl5pPr marL="1753117" indent="-194791" algn="l" defTabSz="389582" rtl="0" eaLnBrk="1" latinLnBrk="0" hangingPunct="1">
        <a:spcBef>
          <a:spcPct val="20000"/>
        </a:spcBef>
        <a:buFont typeface="Arial"/>
        <a:buChar char="»"/>
        <a:defRPr sz="1700" kern="1200">
          <a:solidFill>
            <a:schemeClr val="tx1"/>
          </a:solidFill>
          <a:latin typeface="+mn-lt"/>
          <a:ea typeface="+mn-ea"/>
          <a:cs typeface="+mn-cs"/>
        </a:defRPr>
      </a:lvl5pPr>
      <a:lvl6pPr marL="2142698" indent="-194791" algn="l" defTabSz="389582" rtl="0" eaLnBrk="1" latinLnBrk="0" hangingPunct="1">
        <a:spcBef>
          <a:spcPct val="20000"/>
        </a:spcBef>
        <a:buFont typeface="Arial"/>
        <a:buChar char="•"/>
        <a:defRPr sz="1700" kern="1200">
          <a:solidFill>
            <a:schemeClr val="tx1"/>
          </a:solidFill>
          <a:latin typeface="+mn-lt"/>
          <a:ea typeface="+mn-ea"/>
          <a:cs typeface="+mn-cs"/>
        </a:defRPr>
      </a:lvl6pPr>
      <a:lvl7pPr marL="2532280" indent="-194791" algn="l" defTabSz="389582" rtl="0" eaLnBrk="1" latinLnBrk="0" hangingPunct="1">
        <a:spcBef>
          <a:spcPct val="20000"/>
        </a:spcBef>
        <a:buFont typeface="Arial"/>
        <a:buChar char="•"/>
        <a:defRPr sz="1700" kern="1200">
          <a:solidFill>
            <a:schemeClr val="tx1"/>
          </a:solidFill>
          <a:latin typeface="+mn-lt"/>
          <a:ea typeface="+mn-ea"/>
          <a:cs typeface="+mn-cs"/>
        </a:defRPr>
      </a:lvl7pPr>
      <a:lvl8pPr marL="2921861" indent="-194791" algn="l" defTabSz="389582" rtl="0" eaLnBrk="1" latinLnBrk="0" hangingPunct="1">
        <a:spcBef>
          <a:spcPct val="20000"/>
        </a:spcBef>
        <a:buFont typeface="Arial"/>
        <a:buChar char="•"/>
        <a:defRPr sz="1700" kern="1200">
          <a:solidFill>
            <a:schemeClr val="tx1"/>
          </a:solidFill>
          <a:latin typeface="+mn-lt"/>
          <a:ea typeface="+mn-ea"/>
          <a:cs typeface="+mn-cs"/>
        </a:defRPr>
      </a:lvl8pPr>
      <a:lvl9pPr marL="3311443" indent="-194791" algn="l" defTabSz="389582"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582" rtl="0" eaLnBrk="1" latinLnBrk="0" hangingPunct="1">
        <a:defRPr sz="1500" kern="1200">
          <a:solidFill>
            <a:schemeClr val="tx1"/>
          </a:solidFill>
          <a:latin typeface="+mn-lt"/>
          <a:ea typeface="+mn-ea"/>
          <a:cs typeface="+mn-cs"/>
        </a:defRPr>
      </a:lvl1pPr>
      <a:lvl2pPr marL="389582" algn="l" defTabSz="389582" rtl="0" eaLnBrk="1" latinLnBrk="0" hangingPunct="1">
        <a:defRPr sz="1500" kern="1200">
          <a:solidFill>
            <a:schemeClr val="tx1"/>
          </a:solidFill>
          <a:latin typeface="+mn-lt"/>
          <a:ea typeface="+mn-ea"/>
          <a:cs typeface="+mn-cs"/>
        </a:defRPr>
      </a:lvl2pPr>
      <a:lvl3pPr marL="779163" algn="l" defTabSz="389582" rtl="0" eaLnBrk="1" latinLnBrk="0" hangingPunct="1">
        <a:defRPr sz="1500" kern="1200">
          <a:solidFill>
            <a:schemeClr val="tx1"/>
          </a:solidFill>
          <a:latin typeface="+mn-lt"/>
          <a:ea typeface="+mn-ea"/>
          <a:cs typeface="+mn-cs"/>
        </a:defRPr>
      </a:lvl3pPr>
      <a:lvl4pPr marL="1168745" algn="l" defTabSz="389582" rtl="0" eaLnBrk="1" latinLnBrk="0" hangingPunct="1">
        <a:defRPr sz="1500" kern="1200">
          <a:solidFill>
            <a:schemeClr val="tx1"/>
          </a:solidFill>
          <a:latin typeface="+mn-lt"/>
          <a:ea typeface="+mn-ea"/>
          <a:cs typeface="+mn-cs"/>
        </a:defRPr>
      </a:lvl4pPr>
      <a:lvl5pPr marL="1558326" algn="l" defTabSz="389582" rtl="0" eaLnBrk="1" latinLnBrk="0" hangingPunct="1">
        <a:defRPr sz="1500" kern="1200">
          <a:solidFill>
            <a:schemeClr val="tx1"/>
          </a:solidFill>
          <a:latin typeface="+mn-lt"/>
          <a:ea typeface="+mn-ea"/>
          <a:cs typeface="+mn-cs"/>
        </a:defRPr>
      </a:lvl5pPr>
      <a:lvl6pPr marL="1947908" algn="l" defTabSz="389582" rtl="0" eaLnBrk="1" latinLnBrk="0" hangingPunct="1">
        <a:defRPr sz="1500" kern="1200">
          <a:solidFill>
            <a:schemeClr val="tx1"/>
          </a:solidFill>
          <a:latin typeface="+mn-lt"/>
          <a:ea typeface="+mn-ea"/>
          <a:cs typeface="+mn-cs"/>
        </a:defRPr>
      </a:lvl6pPr>
      <a:lvl7pPr marL="2337489" algn="l" defTabSz="389582" rtl="0" eaLnBrk="1" latinLnBrk="0" hangingPunct="1">
        <a:defRPr sz="1500" kern="1200">
          <a:solidFill>
            <a:schemeClr val="tx1"/>
          </a:solidFill>
          <a:latin typeface="+mn-lt"/>
          <a:ea typeface="+mn-ea"/>
          <a:cs typeface="+mn-cs"/>
        </a:defRPr>
      </a:lvl7pPr>
      <a:lvl8pPr marL="2727071" algn="l" defTabSz="389582" rtl="0" eaLnBrk="1" latinLnBrk="0" hangingPunct="1">
        <a:defRPr sz="1500" kern="1200">
          <a:solidFill>
            <a:schemeClr val="tx1"/>
          </a:solidFill>
          <a:latin typeface="+mn-lt"/>
          <a:ea typeface="+mn-ea"/>
          <a:cs typeface="+mn-cs"/>
        </a:defRPr>
      </a:lvl8pPr>
      <a:lvl9pPr marL="3116652" algn="l" defTabSz="389582"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77916" tIns="38958" rIns="77916" bIns="38958" rtlCol="0" anchor="ctr">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77916" tIns="38958" rIns="77916" bIns="38958"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77916" tIns="38958" rIns="77916" bIns="38958" rtlCol="0" anchor="ctr"/>
          <a:lstStyle>
            <a:lvl1pPr algn="l">
              <a:defRPr sz="1000">
                <a:solidFill>
                  <a:schemeClr val="tx1">
                    <a:tint val="75000"/>
                  </a:schemeClr>
                </a:solidFill>
              </a:defRPr>
            </a:lvl1pPr>
          </a:lstStyle>
          <a:p>
            <a:fld id="{EE17DEEF-0FDB-1D48-8400-F9F0FC89055D}" type="datetimeFigureOut">
              <a:rPr lang="en-US" smtClean="0"/>
              <a:t>6/8/18</a:t>
            </a:fld>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77916" tIns="38958" rIns="77916" bIns="38958" rtlCol="0" anchor="ctr"/>
          <a:lstStyle>
            <a:lvl1pPr algn="r">
              <a:defRPr sz="1000">
                <a:solidFill>
                  <a:schemeClr val="tx1">
                    <a:tint val="75000"/>
                  </a:schemeClr>
                </a:solidFill>
              </a:defRPr>
            </a:lvl1pPr>
          </a:lstStyle>
          <a:p>
            <a:fld id="{0CDB1523-7F40-424B-BE48-62394E00ADD2}" type="slidenum">
              <a:rPr lang="en-US" smtClean="0"/>
              <a:t>‹#›</a:t>
            </a:fld>
            <a:endParaRPr lang="en-US"/>
          </a:p>
        </p:txBody>
      </p:sp>
    </p:spTree>
    <p:extLst>
      <p:ext uri="{BB962C8B-B14F-4D97-AF65-F5344CB8AC3E}">
        <p14:creationId xmlns:p14="http://schemas.microsoft.com/office/powerpoint/2010/main" val="4930275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ctr" defTabSz="389582" rtl="0" eaLnBrk="1" latinLnBrk="0" hangingPunct="1">
        <a:spcBef>
          <a:spcPct val="0"/>
        </a:spcBef>
        <a:buNone/>
        <a:defRPr sz="3700" kern="1200">
          <a:solidFill>
            <a:schemeClr val="tx1"/>
          </a:solidFill>
          <a:latin typeface="+mj-lt"/>
          <a:ea typeface="+mj-ea"/>
          <a:cs typeface="+mj-cs"/>
        </a:defRPr>
      </a:lvl1pPr>
    </p:titleStyle>
    <p:bodyStyle>
      <a:lvl1pPr marL="292186" indent="-292186" algn="l" defTabSz="389582" rtl="0" eaLnBrk="1" latinLnBrk="0" hangingPunct="1">
        <a:spcBef>
          <a:spcPct val="20000"/>
        </a:spcBef>
        <a:buFont typeface="Arial"/>
        <a:buChar char="•"/>
        <a:defRPr sz="2700" kern="1200">
          <a:solidFill>
            <a:schemeClr val="tx1"/>
          </a:solidFill>
          <a:latin typeface="+mn-lt"/>
          <a:ea typeface="+mn-ea"/>
          <a:cs typeface="+mn-cs"/>
        </a:defRPr>
      </a:lvl1pPr>
      <a:lvl2pPr marL="633070" indent="-243488" algn="l" defTabSz="389582" rtl="0" eaLnBrk="1" latinLnBrk="0" hangingPunct="1">
        <a:spcBef>
          <a:spcPct val="20000"/>
        </a:spcBef>
        <a:buFont typeface="Arial"/>
        <a:buChar char="–"/>
        <a:defRPr sz="2400" kern="1200">
          <a:solidFill>
            <a:schemeClr val="tx1"/>
          </a:solidFill>
          <a:latin typeface="+mn-lt"/>
          <a:ea typeface="+mn-ea"/>
          <a:cs typeface="+mn-cs"/>
        </a:defRPr>
      </a:lvl2pPr>
      <a:lvl3pPr marL="973954" indent="-194791" algn="l" defTabSz="389582" rtl="0" eaLnBrk="1" latinLnBrk="0" hangingPunct="1">
        <a:spcBef>
          <a:spcPct val="20000"/>
        </a:spcBef>
        <a:buFont typeface="Arial"/>
        <a:buChar char="•"/>
        <a:defRPr sz="2000" kern="1200">
          <a:solidFill>
            <a:schemeClr val="tx1"/>
          </a:solidFill>
          <a:latin typeface="+mn-lt"/>
          <a:ea typeface="+mn-ea"/>
          <a:cs typeface="+mn-cs"/>
        </a:defRPr>
      </a:lvl3pPr>
      <a:lvl4pPr marL="1363534" indent="-194791" algn="l" defTabSz="389582" rtl="0" eaLnBrk="1" latinLnBrk="0" hangingPunct="1">
        <a:spcBef>
          <a:spcPct val="20000"/>
        </a:spcBef>
        <a:buFont typeface="Arial"/>
        <a:buChar char="–"/>
        <a:defRPr sz="1700" kern="1200">
          <a:solidFill>
            <a:schemeClr val="tx1"/>
          </a:solidFill>
          <a:latin typeface="+mn-lt"/>
          <a:ea typeface="+mn-ea"/>
          <a:cs typeface="+mn-cs"/>
        </a:defRPr>
      </a:lvl4pPr>
      <a:lvl5pPr marL="1753117" indent="-194791" algn="l" defTabSz="389582" rtl="0" eaLnBrk="1" latinLnBrk="0" hangingPunct="1">
        <a:spcBef>
          <a:spcPct val="20000"/>
        </a:spcBef>
        <a:buFont typeface="Arial"/>
        <a:buChar char="»"/>
        <a:defRPr sz="1700" kern="1200">
          <a:solidFill>
            <a:schemeClr val="tx1"/>
          </a:solidFill>
          <a:latin typeface="+mn-lt"/>
          <a:ea typeface="+mn-ea"/>
          <a:cs typeface="+mn-cs"/>
        </a:defRPr>
      </a:lvl5pPr>
      <a:lvl6pPr marL="2142698" indent="-194791" algn="l" defTabSz="389582" rtl="0" eaLnBrk="1" latinLnBrk="0" hangingPunct="1">
        <a:spcBef>
          <a:spcPct val="20000"/>
        </a:spcBef>
        <a:buFont typeface="Arial"/>
        <a:buChar char="•"/>
        <a:defRPr sz="1700" kern="1200">
          <a:solidFill>
            <a:schemeClr val="tx1"/>
          </a:solidFill>
          <a:latin typeface="+mn-lt"/>
          <a:ea typeface="+mn-ea"/>
          <a:cs typeface="+mn-cs"/>
        </a:defRPr>
      </a:lvl6pPr>
      <a:lvl7pPr marL="2532280" indent="-194791" algn="l" defTabSz="389582" rtl="0" eaLnBrk="1" latinLnBrk="0" hangingPunct="1">
        <a:spcBef>
          <a:spcPct val="20000"/>
        </a:spcBef>
        <a:buFont typeface="Arial"/>
        <a:buChar char="•"/>
        <a:defRPr sz="1700" kern="1200">
          <a:solidFill>
            <a:schemeClr val="tx1"/>
          </a:solidFill>
          <a:latin typeface="+mn-lt"/>
          <a:ea typeface="+mn-ea"/>
          <a:cs typeface="+mn-cs"/>
        </a:defRPr>
      </a:lvl7pPr>
      <a:lvl8pPr marL="2921861" indent="-194791" algn="l" defTabSz="389582" rtl="0" eaLnBrk="1" latinLnBrk="0" hangingPunct="1">
        <a:spcBef>
          <a:spcPct val="20000"/>
        </a:spcBef>
        <a:buFont typeface="Arial"/>
        <a:buChar char="•"/>
        <a:defRPr sz="1700" kern="1200">
          <a:solidFill>
            <a:schemeClr val="tx1"/>
          </a:solidFill>
          <a:latin typeface="+mn-lt"/>
          <a:ea typeface="+mn-ea"/>
          <a:cs typeface="+mn-cs"/>
        </a:defRPr>
      </a:lvl8pPr>
      <a:lvl9pPr marL="3311443" indent="-194791" algn="l" defTabSz="389582" rtl="0" eaLnBrk="1" latinLnBrk="0" hangingPunct="1">
        <a:spcBef>
          <a:spcPct val="20000"/>
        </a:spcBef>
        <a:buFont typeface="Arial"/>
        <a:buChar char="•"/>
        <a:defRPr sz="1700" kern="1200">
          <a:solidFill>
            <a:schemeClr val="tx1"/>
          </a:solidFill>
          <a:latin typeface="+mn-lt"/>
          <a:ea typeface="+mn-ea"/>
          <a:cs typeface="+mn-cs"/>
        </a:defRPr>
      </a:lvl9pPr>
    </p:bodyStyle>
    <p:otherStyle>
      <a:defPPr>
        <a:defRPr lang="en-US"/>
      </a:defPPr>
      <a:lvl1pPr marL="0" algn="l" defTabSz="389582" rtl="0" eaLnBrk="1" latinLnBrk="0" hangingPunct="1">
        <a:defRPr sz="1500" kern="1200">
          <a:solidFill>
            <a:schemeClr val="tx1"/>
          </a:solidFill>
          <a:latin typeface="+mn-lt"/>
          <a:ea typeface="+mn-ea"/>
          <a:cs typeface="+mn-cs"/>
        </a:defRPr>
      </a:lvl1pPr>
      <a:lvl2pPr marL="389582" algn="l" defTabSz="389582" rtl="0" eaLnBrk="1" latinLnBrk="0" hangingPunct="1">
        <a:defRPr sz="1500" kern="1200">
          <a:solidFill>
            <a:schemeClr val="tx1"/>
          </a:solidFill>
          <a:latin typeface="+mn-lt"/>
          <a:ea typeface="+mn-ea"/>
          <a:cs typeface="+mn-cs"/>
        </a:defRPr>
      </a:lvl2pPr>
      <a:lvl3pPr marL="779163" algn="l" defTabSz="389582" rtl="0" eaLnBrk="1" latinLnBrk="0" hangingPunct="1">
        <a:defRPr sz="1500" kern="1200">
          <a:solidFill>
            <a:schemeClr val="tx1"/>
          </a:solidFill>
          <a:latin typeface="+mn-lt"/>
          <a:ea typeface="+mn-ea"/>
          <a:cs typeface="+mn-cs"/>
        </a:defRPr>
      </a:lvl3pPr>
      <a:lvl4pPr marL="1168745" algn="l" defTabSz="389582" rtl="0" eaLnBrk="1" latinLnBrk="0" hangingPunct="1">
        <a:defRPr sz="1500" kern="1200">
          <a:solidFill>
            <a:schemeClr val="tx1"/>
          </a:solidFill>
          <a:latin typeface="+mn-lt"/>
          <a:ea typeface="+mn-ea"/>
          <a:cs typeface="+mn-cs"/>
        </a:defRPr>
      </a:lvl4pPr>
      <a:lvl5pPr marL="1558326" algn="l" defTabSz="389582" rtl="0" eaLnBrk="1" latinLnBrk="0" hangingPunct="1">
        <a:defRPr sz="1500" kern="1200">
          <a:solidFill>
            <a:schemeClr val="tx1"/>
          </a:solidFill>
          <a:latin typeface="+mn-lt"/>
          <a:ea typeface="+mn-ea"/>
          <a:cs typeface="+mn-cs"/>
        </a:defRPr>
      </a:lvl5pPr>
      <a:lvl6pPr marL="1947908" algn="l" defTabSz="389582" rtl="0" eaLnBrk="1" latinLnBrk="0" hangingPunct="1">
        <a:defRPr sz="1500" kern="1200">
          <a:solidFill>
            <a:schemeClr val="tx1"/>
          </a:solidFill>
          <a:latin typeface="+mn-lt"/>
          <a:ea typeface="+mn-ea"/>
          <a:cs typeface="+mn-cs"/>
        </a:defRPr>
      </a:lvl6pPr>
      <a:lvl7pPr marL="2337489" algn="l" defTabSz="389582" rtl="0" eaLnBrk="1" latinLnBrk="0" hangingPunct="1">
        <a:defRPr sz="1500" kern="1200">
          <a:solidFill>
            <a:schemeClr val="tx1"/>
          </a:solidFill>
          <a:latin typeface="+mn-lt"/>
          <a:ea typeface="+mn-ea"/>
          <a:cs typeface="+mn-cs"/>
        </a:defRPr>
      </a:lvl7pPr>
      <a:lvl8pPr marL="2727071" algn="l" defTabSz="389582" rtl="0" eaLnBrk="1" latinLnBrk="0" hangingPunct="1">
        <a:defRPr sz="1500" kern="1200">
          <a:solidFill>
            <a:schemeClr val="tx1"/>
          </a:solidFill>
          <a:latin typeface="+mn-lt"/>
          <a:ea typeface="+mn-ea"/>
          <a:cs typeface="+mn-cs"/>
        </a:defRPr>
      </a:lvl8pPr>
      <a:lvl9pPr marL="3116652" algn="l" defTabSz="389582"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gif"/><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github.com/niallturb/pylondinium18/blob/master/basic_bayes_opt_demo.ipynb"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niallturb/pylondinium18"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5" Type="http://schemas.openxmlformats.org/officeDocument/2006/relationships/hyperlink" Target="https://github.com/zalandoresearch/fashion-mnist"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nbviewer.jupyter.org/github/niallturb/pylondinium18/blob/master/fashion_mnist_bayes_opt.ipynb"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jmlr.org/papers/volume13/bergstra12a/bergstra12a.pdf" TargetMode="External"/><Relationship Id="rId4" Type="http://schemas.openxmlformats.org/officeDocument/2006/relationships/hyperlink" Target="http://www.gaussianprocess.org/gpml/" TargetMode="External"/><Relationship Id="rId5" Type="http://schemas.openxmlformats.org/officeDocument/2006/relationships/hyperlink" Target="https://www.manning.com/books/deep-learning-with-python" TargetMode="External"/><Relationship Id="rId1" Type="http://schemas.openxmlformats.org/officeDocument/2006/relationships/slideLayout" Target="../slideLayouts/slideLayout3.xml"/><Relationship Id="rId2" Type="http://schemas.openxmlformats.org/officeDocument/2006/relationships/hyperlink" Target="http://papers.nips.cc/paper/4522-practical-bayesian-optimization-of-machine-learning-algorithms.pdf"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Tuning the knobs of neural networks using Bayesian Optimization</a:t>
            </a:r>
          </a:p>
        </p:txBody>
      </p:sp>
      <p:sp>
        <p:nvSpPr>
          <p:cNvPr id="3" name="Subtitle 2"/>
          <p:cNvSpPr>
            <a:spLocks noGrp="1"/>
          </p:cNvSpPr>
          <p:nvPr>
            <p:ph type="subTitle" idx="1"/>
          </p:nvPr>
        </p:nvSpPr>
        <p:spPr>
          <a:xfrm>
            <a:off x="982135" y="2410119"/>
            <a:ext cx="7222067" cy="1314450"/>
          </a:xfrm>
        </p:spPr>
        <p:txBody>
          <a:bodyPr/>
          <a:lstStyle/>
          <a:p>
            <a:endParaRPr lang="en-US" dirty="0" smtClean="0"/>
          </a:p>
          <a:p>
            <a:r>
              <a:rPr lang="en-US" dirty="0" smtClean="0"/>
              <a:t>Niall Turbitt</a:t>
            </a:r>
            <a:endParaRPr lang="en-US" dirty="0"/>
          </a:p>
        </p:txBody>
      </p:sp>
      <p:sp>
        <p:nvSpPr>
          <p:cNvPr id="5" name="Slide Number Placeholder 4"/>
          <p:cNvSpPr>
            <a:spLocks noGrp="1"/>
          </p:cNvSpPr>
          <p:nvPr>
            <p:ph type="sldNum" sz="quarter" idx="12"/>
          </p:nvPr>
        </p:nvSpPr>
        <p:spPr/>
        <p:txBody>
          <a:bodyPr/>
          <a:lstStyle/>
          <a:p>
            <a:fld id="{7758E4D8-B960-CA42-8A40-A36E40E7DBFE}" type="slidenum">
              <a:rPr lang="en-US" smtClean="0"/>
              <a:t>1</a:t>
            </a:fld>
            <a:endParaRPr lang="en-US"/>
          </a:p>
        </p:txBody>
      </p:sp>
    </p:spTree>
    <p:extLst>
      <p:ext uri="{BB962C8B-B14F-4D97-AF65-F5344CB8AC3E}">
        <p14:creationId xmlns:p14="http://schemas.microsoft.com/office/powerpoint/2010/main" val="1562002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49C5B6-DADD-4744-93A7-BD250AF44D5D}" type="slidenum">
              <a:rPr lang="en-US" smtClean="0"/>
              <a:t>10</a:t>
            </a:fld>
            <a:endParaRPr lang="en-US"/>
          </a:p>
        </p:txBody>
      </p:sp>
      <p:pic>
        <p:nvPicPr>
          <p:cNvPr id="3074" name="Picture 2" descr="https://cdn-images-1.medium.com/max/1600/1*v_06o9d5u4k2lp9cTHQUt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2991" y="793092"/>
            <a:ext cx="6061285" cy="403833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457200" y="0"/>
            <a:ext cx="8229600" cy="857250"/>
          </a:xfrm>
        </p:spPr>
        <p:txBody>
          <a:bodyPr/>
          <a:lstStyle/>
          <a:p>
            <a:r>
              <a:rPr lang="en-US" dirty="0" smtClean="0"/>
              <a:t>Convolution is the solution</a:t>
            </a:r>
            <a:endParaRPr lang="en-US" dirty="0"/>
          </a:p>
        </p:txBody>
      </p:sp>
    </p:spTree>
    <p:extLst>
      <p:ext uri="{BB962C8B-B14F-4D97-AF65-F5344CB8AC3E}">
        <p14:creationId xmlns:p14="http://schemas.microsoft.com/office/powerpoint/2010/main" val="1468356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49C5B6-DADD-4744-93A7-BD250AF44D5D}" type="slidenum">
              <a:rPr lang="en-US" smtClean="0"/>
              <a:t>11</a:t>
            </a:fld>
            <a:endParaRPr lang="en-US"/>
          </a:p>
        </p:txBody>
      </p:sp>
      <p:pic>
        <p:nvPicPr>
          <p:cNvPr id="4098" name="Picture 2" descr="https://cdn-images-1.medium.com/max/1600/1*xS7EugfgQHk68iph7GHpQ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27" y="1264257"/>
            <a:ext cx="4762094" cy="301797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mages-1.medium.com/max/800/0*1PSMTM8Brk0hsJu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7926" y="1264257"/>
            <a:ext cx="3128874" cy="301797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457200" y="0"/>
            <a:ext cx="8344894" cy="1063229"/>
          </a:xfrm>
        </p:spPr>
        <p:txBody>
          <a:bodyPr/>
          <a:lstStyle/>
          <a:p>
            <a:r>
              <a:rPr lang="en-US" dirty="0" smtClean="0"/>
              <a:t>How Convolution Works</a:t>
            </a:r>
            <a:endParaRPr lang="en-US" dirty="0"/>
          </a:p>
        </p:txBody>
      </p:sp>
    </p:spTree>
    <p:extLst>
      <p:ext uri="{BB962C8B-B14F-4D97-AF65-F5344CB8AC3E}">
        <p14:creationId xmlns:p14="http://schemas.microsoft.com/office/powerpoint/2010/main" val="913421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49C5B6-DADD-4744-93A7-BD250AF44D5D}" type="slidenum">
              <a:rPr lang="en-US" smtClean="0"/>
              <a:t>12</a:t>
            </a:fld>
            <a:endParaRPr lang="en-US"/>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1063229"/>
            <a:ext cx="9025467" cy="3298196"/>
          </a:xfrm>
        </p:spPr>
      </p:pic>
    </p:spTree>
    <p:extLst>
      <p:ext uri="{BB962C8B-B14F-4D97-AF65-F5344CB8AC3E}">
        <p14:creationId xmlns:p14="http://schemas.microsoft.com/office/powerpoint/2010/main" val="17525400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the right CNN</a:t>
            </a:r>
            <a:endParaRPr lang="en-US" dirty="0"/>
          </a:p>
        </p:txBody>
      </p:sp>
      <p:sp>
        <p:nvSpPr>
          <p:cNvPr id="3" name="Content Placeholder 2"/>
          <p:cNvSpPr>
            <a:spLocks noGrp="1"/>
          </p:cNvSpPr>
          <p:nvPr>
            <p:ph sz="half" idx="1"/>
          </p:nvPr>
        </p:nvSpPr>
        <p:spPr>
          <a:xfrm>
            <a:off x="457199" y="1200151"/>
            <a:ext cx="5792525" cy="3394472"/>
          </a:xfrm>
        </p:spPr>
        <p:txBody>
          <a:bodyPr>
            <a:normAutofit lnSpcReduction="10000"/>
          </a:bodyPr>
          <a:lstStyle/>
          <a:p>
            <a:r>
              <a:rPr lang="en-US" dirty="0" smtClean="0"/>
              <a:t>Number of </a:t>
            </a:r>
            <a:r>
              <a:rPr lang="en-US" smtClean="0"/>
              <a:t>layers </a:t>
            </a:r>
            <a:endParaRPr lang="en-US" smtClean="0"/>
          </a:p>
          <a:p>
            <a:r>
              <a:rPr lang="en-US" smtClean="0"/>
              <a:t>Number </a:t>
            </a:r>
            <a:r>
              <a:rPr lang="en-US" dirty="0" smtClean="0"/>
              <a:t>of convolution filters</a:t>
            </a:r>
          </a:p>
          <a:p>
            <a:r>
              <a:rPr lang="en-US" dirty="0" smtClean="0"/>
              <a:t>Learning rate</a:t>
            </a:r>
          </a:p>
          <a:p>
            <a:r>
              <a:rPr lang="en-US" dirty="0" smtClean="0"/>
              <a:t>Number of epochs</a:t>
            </a:r>
          </a:p>
          <a:p>
            <a:r>
              <a:rPr lang="en-US" dirty="0" smtClean="0"/>
              <a:t>Batch size</a:t>
            </a:r>
          </a:p>
          <a:p>
            <a:r>
              <a:rPr lang="en-US" dirty="0" smtClean="0"/>
              <a:t>Activation function</a:t>
            </a:r>
          </a:p>
          <a:p>
            <a:r>
              <a:rPr lang="en-US" dirty="0" smtClean="0"/>
              <a:t>Weight initialization</a:t>
            </a:r>
          </a:p>
          <a:p>
            <a:r>
              <a:rPr lang="en-US" dirty="0" smtClean="0"/>
              <a:t>Dropout rate</a:t>
            </a:r>
          </a:p>
          <a:p>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13</a:t>
            </a:fld>
            <a:endParaRPr lang="en-US"/>
          </a:p>
        </p:txBody>
      </p:sp>
    </p:spTree>
    <p:extLst>
      <p:ext uri="{BB962C8B-B14F-4D97-AF65-F5344CB8AC3E}">
        <p14:creationId xmlns:p14="http://schemas.microsoft.com/office/powerpoint/2010/main" val="8956299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Hyperparameter</a:t>
            </a:r>
            <a:r>
              <a:rPr lang="en-US" dirty="0" smtClean="0"/>
              <a:t> tuning</a:t>
            </a:r>
            <a:endParaRPr lang="en-US" dirty="0"/>
          </a:p>
        </p:txBody>
      </p:sp>
      <p:sp>
        <p:nvSpPr>
          <p:cNvPr id="3" name="Content Placeholder 2"/>
          <p:cNvSpPr>
            <a:spLocks noGrp="1"/>
          </p:cNvSpPr>
          <p:nvPr>
            <p:ph sz="half" idx="1"/>
          </p:nvPr>
        </p:nvSpPr>
        <p:spPr>
          <a:xfrm>
            <a:off x="457199" y="1200151"/>
            <a:ext cx="6619461" cy="3394472"/>
          </a:xfrm>
        </p:spPr>
        <p:txBody>
          <a:bodyPr/>
          <a:lstStyle/>
          <a:p>
            <a:r>
              <a:rPr lang="en-US" dirty="0" smtClean="0"/>
              <a:t>Grid Search</a:t>
            </a:r>
          </a:p>
          <a:p>
            <a:pPr lvl="1"/>
            <a:r>
              <a:rPr lang="en-US" i="1" dirty="0" smtClean="0"/>
              <a:t>O(</a:t>
            </a:r>
            <a:r>
              <a:rPr lang="en-US" i="1" dirty="0" err="1" smtClean="0"/>
              <a:t>n</a:t>
            </a:r>
            <a:r>
              <a:rPr lang="en-US" i="1" baseline="30000" dirty="0" err="1"/>
              <a:t>k</a:t>
            </a:r>
            <a:r>
              <a:rPr lang="en-US" i="1" dirty="0" smtClean="0"/>
              <a:t>)</a:t>
            </a:r>
            <a:endParaRPr lang="en-US" i="1" dirty="0" smtClean="0"/>
          </a:p>
          <a:p>
            <a:r>
              <a:rPr lang="en-US" dirty="0" smtClean="0"/>
              <a:t>Random Search (</a:t>
            </a:r>
            <a:r>
              <a:rPr lang="en-US" dirty="0" err="1" smtClean="0"/>
              <a:t>Bergstra</a:t>
            </a:r>
            <a:r>
              <a:rPr lang="en-US" dirty="0" smtClean="0"/>
              <a:t> &amp; </a:t>
            </a:r>
            <a:r>
              <a:rPr lang="en-US" dirty="0" err="1" smtClean="0"/>
              <a:t>Bengio</a:t>
            </a:r>
            <a:r>
              <a:rPr lang="en-US" dirty="0" smtClean="0"/>
              <a:t>, 2012)</a:t>
            </a:r>
          </a:p>
          <a:p>
            <a:r>
              <a:rPr lang="en-US" dirty="0" smtClean="0"/>
              <a:t>Bayesian Optimization</a:t>
            </a:r>
          </a:p>
        </p:txBody>
      </p:sp>
      <p:sp>
        <p:nvSpPr>
          <p:cNvPr id="6" name="Slide Number Placeholder 5"/>
          <p:cNvSpPr>
            <a:spLocks noGrp="1"/>
          </p:cNvSpPr>
          <p:nvPr>
            <p:ph type="sldNum" sz="quarter" idx="12"/>
          </p:nvPr>
        </p:nvSpPr>
        <p:spPr/>
        <p:txBody>
          <a:bodyPr/>
          <a:lstStyle/>
          <a:p>
            <a:fld id="{AB49C5B6-DADD-4744-93A7-BD250AF44D5D}" type="slidenum">
              <a:rPr lang="en-US" smtClean="0"/>
              <a:t>14</a:t>
            </a:fld>
            <a:endParaRPr lang="en-US"/>
          </a:p>
        </p:txBody>
      </p:sp>
    </p:spTree>
    <p:extLst>
      <p:ext uri="{BB962C8B-B14F-4D97-AF65-F5344CB8AC3E}">
        <p14:creationId xmlns:p14="http://schemas.microsoft.com/office/powerpoint/2010/main" val="9845563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Bayesian Optimization</a:t>
            </a:r>
            <a:endParaRPr lang="en-US" dirty="0"/>
          </a:p>
        </p:txBody>
      </p:sp>
    </p:spTree>
    <p:extLst>
      <p:ext uri="{BB962C8B-B14F-4D97-AF65-F5344CB8AC3E}">
        <p14:creationId xmlns:p14="http://schemas.microsoft.com/office/powerpoint/2010/main" val="1789154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857250"/>
          </a:xfrm>
        </p:spPr>
        <p:txBody>
          <a:bodyPr/>
          <a:lstStyle/>
          <a:p>
            <a:r>
              <a:rPr lang="en-US" dirty="0" smtClean="0"/>
              <a:t>Bayesian Optimization</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16</a:t>
            </a:fld>
            <a:endParaRPr lang="en-US"/>
          </a:p>
        </p:txBody>
      </p:sp>
      <p:sp>
        <p:nvSpPr>
          <p:cNvPr id="9" name="Content Placeholder 8"/>
          <p:cNvSpPr>
            <a:spLocks noGrp="1"/>
          </p:cNvSpPr>
          <p:nvPr>
            <p:ph sz="half" idx="1"/>
          </p:nvPr>
        </p:nvSpPr>
        <p:spPr>
          <a:xfrm>
            <a:off x="457199" y="857250"/>
            <a:ext cx="8360798" cy="3910014"/>
          </a:xfrm>
        </p:spPr>
        <p:txBody>
          <a:bodyPr>
            <a:normAutofit lnSpcReduction="10000"/>
          </a:bodyPr>
          <a:lstStyle/>
          <a:p>
            <a:r>
              <a:rPr lang="en-US" dirty="0" smtClean="0"/>
              <a:t>Tool for globally optimizing objective functions which are costly or slow to evaluate </a:t>
            </a:r>
          </a:p>
          <a:p>
            <a:r>
              <a:rPr lang="en-US" dirty="0" smtClean="0"/>
              <a:t>Sequential model-based optimization (SMBO)</a:t>
            </a:r>
          </a:p>
          <a:p>
            <a:endParaRPr lang="en-US" dirty="0" smtClean="0"/>
          </a:p>
          <a:p>
            <a:endParaRPr lang="en-US" dirty="0"/>
          </a:p>
          <a:p>
            <a:pPr marL="798084" lvl="1" indent="-457200">
              <a:buFont typeface="+mj-lt"/>
              <a:buAutoNum type="arabicPeriod"/>
            </a:pPr>
            <a:r>
              <a:rPr lang="en-US" dirty="0" smtClean="0"/>
              <a:t>Initialize a Gaussian Process on a small set of samples from our domain, </a:t>
            </a:r>
            <a:r>
              <a:rPr lang="en-US" i="1" dirty="0" smtClean="0"/>
              <a:t> </a:t>
            </a:r>
            <a:r>
              <a:rPr lang="en-US" dirty="0" smtClean="0"/>
              <a:t>to compute a prior probability model</a:t>
            </a:r>
          </a:p>
          <a:p>
            <a:pPr marL="798084" lvl="1" indent="-457200">
              <a:buFont typeface="+mj-lt"/>
              <a:buAutoNum type="arabicPeriod"/>
            </a:pPr>
            <a:r>
              <a:rPr lang="en-US" dirty="0" smtClean="0"/>
              <a:t>Sequentially select new locations within the domain by optimizing some </a:t>
            </a:r>
            <a:r>
              <a:rPr lang="en-US" i="1" dirty="0" smtClean="0"/>
              <a:t>acquisition function</a:t>
            </a:r>
          </a:p>
          <a:p>
            <a:pPr marL="798084" lvl="1" indent="-457200">
              <a:buFont typeface="+mj-lt"/>
              <a:buAutoNum type="arabicPeriod"/>
            </a:pPr>
            <a:r>
              <a:rPr lang="en-US" dirty="0" smtClean="0"/>
              <a:t>At each iteration, we update our belief of what our objective function </a:t>
            </a:r>
            <a:r>
              <a:rPr lang="en-US" i="1" dirty="0" smtClean="0"/>
              <a:t>f </a:t>
            </a:r>
            <a:r>
              <a:rPr lang="en-US" dirty="0" smtClean="0"/>
              <a:t>looks like, having computed the loss for a new configuration of </a:t>
            </a:r>
            <a:r>
              <a:rPr lang="en-US" dirty="0" err="1" smtClean="0"/>
              <a:t>hyperparameters</a:t>
            </a:r>
            <a:r>
              <a:rPr lang="en-US" dirty="0" smtClean="0"/>
              <a:t>.</a:t>
            </a:r>
          </a:p>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816" y="2139294"/>
            <a:ext cx="1890366" cy="52991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1060" y="2859162"/>
            <a:ext cx="175739" cy="209715"/>
          </a:xfrm>
          <a:prstGeom prst="rect">
            <a:avLst/>
          </a:prstGeom>
        </p:spPr>
      </p:pic>
    </p:spTree>
    <p:extLst>
      <p:ext uri="{BB962C8B-B14F-4D97-AF65-F5344CB8AC3E}">
        <p14:creationId xmlns:p14="http://schemas.microsoft.com/office/powerpoint/2010/main" val="826201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8229600" cy="857250"/>
          </a:xfrm>
        </p:spPr>
        <p:txBody>
          <a:bodyPr/>
          <a:lstStyle/>
          <a:p>
            <a:r>
              <a:rPr lang="en-US" dirty="0" smtClean="0"/>
              <a:t>Gaussian Process</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17</a:t>
            </a:fld>
            <a:endParaRPr lang="en-US"/>
          </a:p>
        </p:txBody>
      </p:sp>
      <p:sp>
        <p:nvSpPr>
          <p:cNvPr id="9" name="Content Placeholder 8"/>
          <p:cNvSpPr>
            <a:spLocks noGrp="1"/>
          </p:cNvSpPr>
          <p:nvPr>
            <p:ph sz="half" idx="1"/>
          </p:nvPr>
        </p:nvSpPr>
        <p:spPr>
          <a:xfrm>
            <a:off x="457199" y="857250"/>
            <a:ext cx="8360798" cy="3910014"/>
          </a:xfrm>
        </p:spPr>
        <p:txBody>
          <a:bodyPr/>
          <a:lstStyle/>
          <a:p>
            <a:r>
              <a:rPr lang="en-US" dirty="0"/>
              <a:t>A </a:t>
            </a:r>
            <a:r>
              <a:rPr lang="en-US" dirty="0" smtClean="0"/>
              <a:t>Gaussian Process </a:t>
            </a:r>
            <a:r>
              <a:rPr lang="en-US" dirty="0"/>
              <a:t>is the generalization of a Gaussian distribution to a distribution over </a:t>
            </a:r>
            <a:r>
              <a:rPr lang="en-US" dirty="0" smtClean="0"/>
              <a:t>functions</a:t>
            </a:r>
          </a:p>
          <a:p>
            <a:endParaRPr lang="en-US" dirty="0" smtClean="0"/>
          </a:p>
          <a:p>
            <a:endParaRPr lang="en-US" dirty="0"/>
          </a:p>
          <a:p>
            <a:r>
              <a:rPr lang="en-US" dirty="0"/>
              <a:t>I</a:t>
            </a:r>
            <a:r>
              <a:rPr lang="en-US" dirty="0" smtClean="0"/>
              <a:t>nduces </a:t>
            </a:r>
            <a:r>
              <a:rPr lang="en-US" dirty="0"/>
              <a:t>a posterior distribution over the loss function that is analytically tractable</a:t>
            </a:r>
            <a:endParaRPr lang="en-US" dirty="0" smtClean="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0168" y="1818751"/>
            <a:ext cx="3463662" cy="477031"/>
          </a:xfrm>
          <a:prstGeom prst="rect">
            <a:avLst/>
          </a:prstGeom>
        </p:spPr>
      </p:pic>
      <p:pic>
        <p:nvPicPr>
          <p:cNvPr id="10"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987875" y="3555554"/>
            <a:ext cx="6946838" cy="522057"/>
          </a:xfrm>
        </p:spPr>
      </p:pic>
    </p:spTree>
    <p:extLst>
      <p:ext uri="{BB962C8B-B14F-4D97-AF65-F5344CB8AC3E}">
        <p14:creationId xmlns:p14="http://schemas.microsoft.com/office/powerpoint/2010/main" val="5013781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Acquisition Function</a:t>
            </a:r>
            <a:endParaRPr lang="en-US" dirty="0"/>
          </a:p>
        </p:txBody>
      </p:sp>
      <p:sp>
        <p:nvSpPr>
          <p:cNvPr id="3" name="Content Placeholder 2"/>
          <p:cNvSpPr>
            <a:spLocks noGrp="1"/>
          </p:cNvSpPr>
          <p:nvPr>
            <p:ph sz="half" idx="1"/>
          </p:nvPr>
        </p:nvSpPr>
        <p:spPr>
          <a:xfrm>
            <a:off x="457199" y="1200151"/>
            <a:ext cx="7048831" cy="3394472"/>
          </a:xfrm>
        </p:spPr>
        <p:txBody>
          <a:bodyPr/>
          <a:lstStyle/>
          <a:p>
            <a:r>
              <a:rPr lang="en-US" dirty="0"/>
              <a:t>S</a:t>
            </a:r>
            <a:r>
              <a:rPr lang="en-US" dirty="0" smtClean="0"/>
              <a:t>urrogate function </a:t>
            </a:r>
            <a:r>
              <a:rPr lang="en-US" dirty="0"/>
              <a:t>that </a:t>
            </a:r>
            <a:r>
              <a:rPr lang="en-US" dirty="0" smtClean="0"/>
              <a:t>represents </a:t>
            </a:r>
            <a:r>
              <a:rPr lang="en-US" dirty="0"/>
              <a:t>our beliefs of </a:t>
            </a:r>
            <a:r>
              <a:rPr lang="en-US" dirty="0"/>
              <a:t> </a:t>
            </a:r>
          </a:p>
          <a:p>
            <a:pPr lvl="1"/>
            <a:endParaRPr lang="en-US" dirty="0" smtClean="0"/>
          </a:p>
          <a:p>
            <a:pPr lvl="1"/>
            <a:r>
              <a:rPr lang="en-US" dirty="0" smtClean="0"/>
              <a:t>Expected Improvement </a:t>
            </a:r>
          </a:p>
          <a:p>
            <a:pPr lvl="1"/>
            <a:r>
              <a:rPr lang="en-US" dirty="0" smtClean="0"/>
              <a:t>Upper Confidence Bound (UCB)</a:t>
            </a:r>
          </a:p>
          <a:p>
            <a:pPr lvl="1"/>
            <a:r>
              <a:rPr lang="en-US" dirty="0" smtClean="0"/>
              <a:t>Maximum probability of improvement (MPI)</a:t>
            </a:r>
          </a:p>
          <a:p>
            <a:pPr lvl="1"/>
            <a:endParaRPr lang="en-US" dirty="0" smtClean="0"/>
          </a:p>
          <a:p>
            <a:r>
              <a:rPr lang="en-US" dirty="0"/>
              <a:t>Exploration/Exploitation trade </a:t>
            </a:r>
            <a:r>
              <a:rPr lang="en-US" dirty="0" smtClean="0"/>
              <a:t>off</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18</a:t>
            </a:fld>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80171"/>
          <a:stretch/>
        </p:blipFill>
        <p:spPr>
          <a:xfrm>
            <a:off x="6643635" y="1235870"/>
            <a:ext cx="547801" cy="380485"/>
          </a:xfrm>
          <a:prstGeom prst="rect">
            <a:avLst/>
          </a:prstGeom>
        </p:spPr>
      </p:pic>
    </p:spTree>
    <p:extLst>
      <p:ext uri="{BB962C8B-B14F-4D97-AF65-F5344CB8AC3E}">
        <p14:creationId xmlns:p14="http://schemas.microsoft.com/office/powerpoint/2010/main" val="2121346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266" y="-91552"/>
            <a:ext cx="8229600" cy="857250"/>
          </a:xfrm>
        </p:spPr>
        <p:txBody>
          <a:bodyPr>
            <a:normAutofit/>
          </a:bodyPr>
          <a:lstStyle/>
          <a:p>
            <a:r>
              <a:rPr lang="en-US" dirty="0" smtClean="0"/>
              <a:t>One Dimensional Bayesian Optimization Example</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19</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14" y="1419681"/>
            <a:ext cx="5974860" cy="3268756"/>
          </a:xfrm>
          <a:prstGeom prst="rect">
            <a:avLst/>
          </a:prstGeom>
        </p:spPr>
      </p:pic>
      <p:pic>
        <p:nvPicPr>
          <p:cNvPr id="1026" name="Picture 2" descr="https://lh4.googleusercontent.com/czVxmY7RcpA8cn2nB7xjGG3_pmMB3qWv3bTN9n-ke5LH2JmW7do88TnCCnt7urzgwvN-KeigaAZG2VpwP4suY6SWqcbkpiLrVu3xDRJLnFnG4GqF41ZiGZzKJmQt3m6MkGhBDNp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928" y="678581"/>
            <a:ext cx="3724275" cy="8191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119669" y="4788422"/>
            <a:ext cx="6870792" cy="784830"/>
          </a:xfrm>
          <a:prstGeom prst="rect">
            <a:avLst/>
          </a:prstGeom>
          <a:noFill/>
        </p:spPr>
        <p:txBody>
          <a:bodyPr wrap="none" rtlCol="0">
            <a:spAutoFit/>
          </a:bodyPr>
          <a:lstStyle/>
          <a:p>
            <a:r>
              <a:rPr lang="en-US" dirty="0">
                <a:hlinkClick r:id="rId5"/>
              </a:rPr>
              <a:t>https://</a:t>
            </a:r>
            <a:r>
              <a:rPr lang="en-US" dirty="0" smtClean="0">
                <a:hlinkClick r:id="rId5"/>
              </a:rPr>
              <a:t>github.com/niallturb/pylondinium18/blob/master/basic_bayes_opt_demo.ipynb</a:t>
            </a:r>
            <a:endParaRPr lang="en-US" dirty="0" smtClean="0"/>
          </a:p>
          <a:p>
            <a:endParaRPr lang="en-US" dirty="0" smtClean="0"/>
          </a:p>
          <a:p>
            <a:endParaRPr lang="en-US" dirty="0"/>
          </a:p>
        </p:txBody>
      </p:sp>
    </p:spTree>
    <p:extLst>
      <p:ext uri="{BB962C8B-B14F-4D97-AF65-F5344CB8AC3E}">
        <p14:creationId xmlns:p14="http://schemas.microsoft.com/office/powerpoint/2010/main" val="1095216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1698"/>
            <a:ext cx="8229600" cy="857250"/>
          </a:xfrm>
        </p:spPr>
        <p:txBody>
          <a:bodyPr/>
          <a:lstStyle/>
          <a:p>
            <a:r>
              <a:rPr lang="en-US" dirty="0">
                <a:solidFill>
                  <a:schemeClr val="accent1"/>
                </a:solidFill>
              </a:rPr>
              <a:t>About me</a:t>
            </a:r>
            <a:endParaRPr lang="en-US" dirty="0"/>
          </a:p>
        </p:txBody>
      </p:sp>
      <p:sp>
        <p:nvSpPr>
          <p:cNvPr id="3" name="Content Placeholder 2"/>
          <p:cNvSpPr>
            <a:spLocks noGrp="1"/>
          </p:cNvSpPr>
          <p:nvPr>
            <p:ph sz="half" idx="1"/>
          </p:nvPr>
        </p:nvSpPr>
        <p:spPr>
          <a:xfrm>
            <a:off x="457200" y="1372792"/>
            <a:ext cx="6908800" cy="3394472"/>
          </a:xfrm>
        </p:spPr>
        <p:txBody>
          <a:bodyPr/>
          <a:lstStyle/>
          <a:p>
            <a:r>
              <a:rPr lang="en-US" dirty="0" smtClean="0"/>
              <a:t>Machine Learning Engineer @ Argos</a:t>
            </a:r>
          </a:p>
          <a:p>
            <a:endParaRPr lang="en-US" dirty="0" smtClean="0"/>
          </a:p>
          <a:p>
            <a:r>
              <a:rPr lang="en-US" dirty="0" smtClean="0"/>
              <a:t>Previously</a:t>
            </a:r>
          </a:p>
          <a:p>
            <a:pPr lvl="1"/>
            <a:r>
              <a:rPr lang="en-US" dirty="0" smtClean="0"/>
              <a:t>Data Scientist @ </a:t>
            </a:r>
            <a:r>
              <a:rPr lang="en-US" dirty="0" err="1" smtClean="0"/>
              <a:t>Lucidworks</a:t>
            </a:r>
            <a:endParaRPr lang="en-US" dirty="0" smtClean="0"/>
          </a:p>
          <a:p>
            <a:pPr lvl="1"/>
            <a:r>
              <a:rPr lang="en-US" dirty="0" smtClean="0"/>
              <a:t>Masters in Statistics @ UCD Dublin</a:t>
            </a:r>
          </a:p>
          <a:p>
            <a:pPr lvl="1"/>
            <a:r>
              <a:rPr lang="en-US" dirty="0" smtClean="0"/>
              <a:t>Mathematics &amp; Economics @ Trinity College </a:t>
            </a:r>
            <a:r>
              <a:rPr lang="en-US" dirty="0" smtClean="0"/>
              <a:t>Dublin</a:t>
            </a:r>
          </a:p>
          <a:p>
            <a:pPr lvl="1"/>
            <a:endParaRPr lang="en-US" dirty="0"/>
          </a:p>
          <a:p>
            <a:pPr marL="389582" lvl="1" indent="0">
              <a:buNone/>
            </a:pPr>
            <a:r>
              <a:rPr lang="en-US" dirty="0">
                <a:hlinkClick r:id="rId2"/>
              </a:rPr>
              <a:t>https://github.com/niallturb/pylondinium18</a:t>
            </a:r>
            <a:endParaRPr lang="en-US" dirty="0"/>
          </a:p>
          <a:p>
            <a:pPr marL="389582" lvl="1" indent="0">
              <a:buNone/>
            </a:pP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2</a:t>
            </a:fld>
            <a:endParaRPr lang="en-US"/>
          </a:p>
        </p:txBody>
      </p:sp>
    </p:spTree>
    <p:extLst>
      <p:ext uri="{BB962C8B-B14F-4D97-AF65-F5344CB8AC3E}">
        <p14:creationId xmlns:p14="http://schemas.microsoft.com/office/powerpoint/2010/main" val="195550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B49C5B6-DADD-4744-93A7-BD250AF44D5D}" type="slidenum">
              <a:rPr lang="en-US" smtClean="0"/>
              <a:t>20</a:t>
            </a:fld>
            <a:endParaRPr lang="en-US"/>
          </a:p>
        </p:txBody>
      </p:sp>
      <p:sp>
        <p:nvSpPr>
          <p:cNvPr id="9" name="Title 1"/>
          <p:cNvSpPr>
            <a:spLocks noGrp="1"/>
          </p:cNvSpPr>
          <p:nvPr>
            <p:ph type="title"/>
          </p:nvPr>
        </p:nvSpPr>
        <p:spPr>
          <a:xfrm>
            <a:off x="457200" y="62045"/>
            <a:ext cx="8229600" cy="857250"/>
          </a:xfrm>
        </p:spPr>
        <p:txBody>
          <a:bodyPr>
            <a:normAutofit/>
          </a:bodyPr>
          <a:lstStyle/>
          <a:p>
            <a:r>
              <a:rPr lang="en-US" dirty="0" smtClean="0"/>
              <a:t>Initialize with 2 random points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133" y="783986"/>
            <a:ext cx="7831667" cy="4257122"/>
          </a:xfrm>
          <a:prstGeom prst="rect">
            <a:avLst/>
          </a:prstGeom>
        </p:spPr>
      </p:pic>
    </p:spTree>
    <p:extLst>
      <p:ext uri="{BB962C8B-B14F-4D97-AF65-F5344CB8AC3E}">
        <p14:creationId xmlns:p14="http://schemas.microsoft.com/office/powerpoint/2010/main" val="1341587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512"/>
            <a:ext cx="8229600" cy="857250"/>
          </a:xfrm>
        </p:spPr>
        <p:txBody>
          <a:bodyPr/>
          <a:lstStyle/>
          <a:p>
            <a:r>
              <a:rPr lang="en-US" dirty="0" smtClean="0"/>
              <a:t>After </a:t>
            </a:r>
            <a:r>
              <a:rPr lang="en-US" dirty="0"/>
              <a:t>1 step 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7" y="792147"/>
            <a:ext cx="7840133" cy="4248961"/>
          </a:xfrm>
          <a:prstGeom prst="rect">
            <a:avLst/>
          </a:prstGeom>
        </p:spPr>
      </p:pic>
    </p:spTree>
    <p:extLst>
      <p:ext uri="{BB962C8B-B14F-4D97-AF65-F5344CB8AC3E}">
        <p14:creationId xmlns:p14="http://schemas.microsoft.com/office/powerpoint/2010/main" val="2039293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2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22</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00" y="774063"/>
            <a:ext cx="7950200" cy="4369437"/>
          </a:xfrm>
          <a:prstGeom prst="rect">
            <a:avLst/>
          </a:prstGeom>
        </p:spPr>
      </p:pic>
    </p:spTree>
    <p:extLst>
      <p:ext uri="{BB962C8B-B14F-4D97-AF65-F5344CB8AC3E}">
        <p14:creationId xmlns:p14="http://schemas.microsoft.com/office/powerpoint/2010/main" val="1440510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3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933" y="803745"/>
            <a:ext cx="7840134" cy="4339755"/>
          </a:xfrm>
          <a:prstGeom prst="rect">
            <a:avLst/>
          </a:prstGeom>
        </p:spPr>
      </p:pic>
    </p:spTree>
    <p:extLst>
      <p:ext uri="{BB962C8B-B14F-4D97-AF65-F5344CB8AC3E}">
        <p14:creationId xmlns:p14="http://schemas.microsoft.com/office/powerpoint/2010/main" val="7373808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4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66" y="760802"/>
            <a:ext cx="7747000" cy="4280306"/>
          </a:xfrm>
          <a:prstGeom prst="rect">
            <a:avLst/>
          </a:prstGeom>
        </p:spPr>
      </p:pic>
    </p:spTree>
    <p:extLst>
      <p:ext uri="{BB962C8B-B14F-4D97-AF65-F5344CB8AC3E}">
        <p14:creationId xmlns:p14="http://schemas.microsoft.com/office/powerpoint/2010/main" val="15976709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5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268" y="798451"/>
            <a:ext cx="7730066" cy="4234190"/>
          </a:xfrm>
          <a:prstGeom prst="rect">
            <a:avLst/>
          </a:prstGeom>
        </p:spPr>
      </p:pic>
    </p:spTree>
    <p:extLst>
      <p:ext uri="{BB962C8B-B14F-4D97-AF65-F5344CB8AC3E}">
        <p14:creationId xmlns:p14="http://schemas.microsoft.com/office/powerpoint/2010/main" val="9828608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6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466" y="733268"/>
            <a:ext cx="7857067" cy="4307840"/>
          </a:xfrm>
          <a:prstGeom prst="rect">
            <a:avLst/>
          </a:prstGeom>
        </p:spPr>
      </p:pic>
    </p:spTree>
    <p:extLst>
      <p:ext uri="{BB962C8B-B14F-4D97-AF65-F5344CB8AC3E}">
        <p14:creationId xmlns:p14="http://schemas.microsoft.com/office/powerpoint/2010/main" val="1606538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7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6" y="679174"/>
            <a:ext cx="7933267" cy="4361934"/>
          </a:xfrm>
          <a:prstGeom prst="rect">
            <a:avLst/>
          </a:prstGeom>
        </p:spPr>
      </p:pic>
    </p:spTree>
    <p:extLst>
      <p:ext uri="{BB962C8B-B14F-4D97-AF65-F5344CB8AC3E}">
        <p14:creationId xmlns:p14="http://schemas.microsoft.com/office/powerpoint/2010/main" val="15373638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8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77" y="696998"/>
            <a:ext cx="8102923" cy="4446502"/>
          </a:xfrm>
          <a:prstGeom prst="rect">
            <a:avLst/>
          </a:prstGeom>
        </p:spPr>
      </p:pic>
    </p:spTree>
    <p:extLst>
      <p:ext uri="{BB962C8B-B14F-4D97-AF65-F5344CB8AC3E}">
        <p14:creationId xmlns:p14="http://schemas.microsoft.com/office/powerpoint/2010/main" val="613662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9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29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753565"/>
            <a:ext cx="7823200" cy="4287543"/>
          </a:xfrm>
          <a:prstGeom prst="rect">
            <a:avLst/>
          </a:prstGeom>
        </p:spPr>
      </p:pic>
    </p:spTree>
    <p:extLst>
      <p:ext uri="{BB962C8B-B14F-4D97-AF65-F5344CB8AC3E}">
        <p14:creationId xmlns:p14="http://schemas.microsoft.com/office/powerpoint/2010/main" val="1847633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talk will cover</a:t>
            </a:r>
            <a:endParaRPr lang="en-US" dirty="0"/>
          </a:p>
        </p:txBody>
      </p:sp>
      <p:sp>
        <p:nvSpPr>
          <p:cNvPr id="3" name="Content Placeholder 2"/>
          <p:cNvSpPr>
            <a:spLocks noGrp="1"/>
          </p:cNvSpPr>
          <p:nvPr>
            <p:ph sz="half" idx="1"/>
          </p:nvPr>
        </p:nvSpPr>
        <p:spPr>
          <a:xfrm>
            <a:off x="457200" y="1218010"/>
            <a:ext cx="6620933" cy="3394472"/>
          </a:xfrm>
        </p:spPr>
        <p:txBody>
          <a:bodyPr/>
          <a:lstStyle/>
          <a:p>
            <a:r>
              <a:rPr lang="en-US" dirty="0" smtClean="0"/>
              <a:t>Overview of neural networks</a:t>
            </a:r>
          </a:p>
          <a:p>
            <a:pPr lvl="1"/>
            <a:r>
              <a:rPr lang="en-US" dirty="0" smtClean="0"/>
              <a:t>Convolutional Neural Networks</a:t>
            </a:r>
          </a:p>
          <a:p>
            <a:r>
              <a:rPr lang="en-US" dirty="0" smtClean="0"/>
              <a:t>The </a:t>
            </a:r>
            <a:r>
              <a:rPr lang="en-US" dirty="0" err="1" smtClean="0"/>
              <a:t>hyperparameter</a:t>
            </a:r>
            <a:r>
              <a:rPr lang="en-US" dirty="0" smtClean="0"/>
              <a:t> tuning problem</a:t>
            </a:r>
          </a:p>
          <a:p>
            <a:r>
              <a:rPr lang="en-US" dirty="0" smtClean="0"/>
              <a:t>Bayesian </a:t>
            </a:r>
            <a:r>
              <a:rPr lang="en-US" dirty="0" err="1" smtClean="0"/>
              <a:t>Opitimization</a:t>
            </a:r>
            <a:endParaRPr lang="en-US" dirty="0" smtClean="0"/>
          </a:p>
          <a:p>
            <a:r>
              <a:rPr lang="en-US" dirty="0" smtClean="0"/>
              <a:t>Fashion MNIST demo</a:t>
            </a:r>
          </a:p>
          <a:p>
            <a:endParaRPr lang="en-US" dirty="0" smtClean="0"/>
          </a:p>
        </p:txBody>
      </p:sp>
      <p:sp>
        <p:nvSpPr>
          <p:cNvPr id="6" name="Slide Number Placeholder 5"/>
          <p:cNvSpPr>
            <a:spLocks noGrp="1"/>
          </p:cNvSpPr>
          <p:nvPr>
            <p:ph type="sldNum" sz="quarter" idx="12"/>
          </p:nvPr>
        </p:nvSpPr>
        <p:spPr/>
        <p:txBody>
          <a:bodyPr/>
          <a:lstStyle/>
          <a:p>
            <a:fld id="{AB49C5B6-DADD-4744-93A7-BD250AF44D5D}" type="slidenum">
              <a:rPr lang="en-US" smtClean="0"/>
              <a:t>3</a:t>
            </a:fld>
            <a:endParaRPr lang="en-US"/>
          </a:p>
        </p:txBody>
      </p:sp>
    </p:spTree>
    <p:extLst>
      <p:ext uri="{BB962C8B-B14F-4D97-AF65-F5344CB8AC3E}">
        <p14:creationId xmlns:p14="http://schemas.microsoft.com/office/powerpoint/2010/main" val="1014219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10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30</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757996"/>
            <a:ext cx="7747000" cy="4283112"/>
          </a:xfrm>
          <a:prstGeom prst="rect">
            <a:avLst/>
          </a:prstGeom>
        </p:spPr>
      </p:pic>
    </p:spTree>
    <p:extLst>
      <p:ext uri="{BB962C8B-B14F-4D97-AF65-F5344CB8AC3E}">
        <p14:creationId xmlns:p14="http://schemas.microsoft.com/office/powerpoint/2010/main" val="2161728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11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31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467" y="719554"/>
            <a:ext cx="7950200" cy="4321554"/>
          </a:xfrm>
          <a:prstGeom prst="rect">
            <a:avLst/>
          </a:prstGeom>
        </p:spPr>
      </p:pic>
    </p:spTree>
    <p:extLst>
      <p:ext uri="{BB962C8B-B14F-4D97-AF65-F5344CB8AC3E}">
        <p14:creationId xmlns:p14="http://schemas.microsoft.com/office/powerpoint/2010/main" val="2009056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After 12 steps </a:t>
            </a:r>
            <a:r>
              <a:rPr lang="en-US" dirty="0"/>
              <a:t>of GP (and two random points)</a:t>
            </a:r>
          </a:p>
        </p:txBody>
      </p:sp>
      <p:sp>
        <p:nvSpPr>
          <p:cNvPr id="6" name="Slide Number Placeholder 5"/>
          <p:cNvSpPr>
            <a:spLocks noGrp="1"/>
          </p:cNvSpPr>
          <p:nvPr>
            <p:ph type="sldNum" sz="quarter" idx="12"/>
          </p:nvPr>
        </p:nvSpPr>
        <p:spPr/>
        <p:txBody>
          <a:bodyPr/>
          <a:lstStyle/>
          <a:p>
            <a:fld id="{AB49C5B6-DADD-4744-93A7-BD250AF44D5D}" type="slidenum">
              <a:rPr lang="en-US" smtClean="0"/>
              <a:t>32</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600" y="733612"/>
            <a:ext cx="7950200" cy="4307496"/>
          </a:xfrm>
          <a:prstGeom prst="rect">
            <a:avLst/>
          </a:prstGeom>
        </p:spPr>
      </p:pic>
    </p:spTree>
    <p:extLst>
      <p:ext uri="{BB962C8B-B14F-4D97-AF65-F5344CB8AC3E}">
        <p14:creationId xmlns:p14="http://schemas.microsoft.com/office/powerpoint/2010/main" val="2012415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Perspective</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1063229"/>
            <a:ext cx="8057114" cy="3704035"/>
          </a:xfrm>
        </p:spPr>
      </p:pic>
      <p:sp>
        <p:nvSpPr>
          <p:cNvPr id="6" name="Slide Number Placeholder 5"/>
          <p:cNvSpPr>
            <a:spLocks noGrp="1"/>
          </p:cNvSpPr>
          <p:nvPr>
            <p:ph type="sldNum" sz="quarter" idx="12"/>
          </p:nvPr>
        </p:nvSpPr>
        <p:spPr/>
        <p:txBody>
          <a:bodyPr/>
          <a:lstStyle/>
          <a:p>
            <a:fld id="{AB49C5B6-DADD-4744-93A7-BD250AF44D5D}" type="slidenum">
              <a:rPr lang="en-US" smtClean="0"/>
              <a:t>33</a:t>
            </a:fld>
            <a:endParaRPr lang="en-US"/>
          </a:p>
        </p:txBody>
      </p:sp>
    </p:spTree>
    <p:extLst>
      <p:ext uri="{BB962C8B-B14F-4D97-AF65-F5344CB8AC3E}">
        <p14:creationId xmlns:p14="http://schemas.microsoft.com/office/powerpoint/2010/main" val="20581702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Fashion MNIST Demo</a:t>
            </a:r>
            <a:endParaRPr lang="en-US" dirty="0"/>
          </a:p>
        </p:txBody>
      </p:sp>
    </p:spTree>
    <p:extLst>
      <p:ext uri="{BB962C8B-B14F-4D97-AF65-F5344CB8AC3E}">
        <p14:creationId xmlns:p14="http://schemas.microsoft.com/office/powerpoint/2010/main" val="2870110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Fashion MNIST Dataset</a:t>
            </a:r>
            <a:endParaRPr lang="en-US" dirty="0"/>
          </a:p>
        </p:txBody>
      </p:sp>
      <p:sp>
        <p:nvSpPr>
          <p:cNvPr id="3" name="Content Placeholder 2"/>
          <p:cNvSpPr>
            <a:spLocks noGrp="1"/>
          </p:cNvSpPr>
          <p:nvPr>
            <p:ph sz="half" idx="1"/>
          </p:nvPr>
        </p:nvSpPr>
        <p:spPr>
          <a:xfrm>
            <a:off x="118533" y="1105164"/>
            <a:ext cx="4038600" cy="3394472"/>
          </a:xfrm>
        </p:spPr>
        <p:txBody>
          <a:bodyPr/>
          <a:lstStyle/>
          <a:p>
            <a:r>
              <a:rPr lang="en-US" dirty="0" smtClean="0"/>
              <a:t>60,000 training examples</a:t>
            </a:r>
          </a:p>
          <a:p>
            <a:r>
              <a:rPr lang="en-US" dirty="0" smtClean="0"/>
              <a:t>10,000 test examples</a:t>
            </a:r>
          </a:p>
          <a:p>
            <a:r>
              <a:rPr lang="en-US" dirty="0" smtClean="0"/>
              <a:t>Each example is a 28x28 grayscale image</a:t>
            </a:r>
          </a:p>
          <a:p>
            <a:r>
              <a:rPr lang="en-US" dirty="0" smtClean="0"/>
              <a:t>10 label classes</a:t>
            </a:r>
          </a:p>
          <a:p>
            <a:r>
              <a:rPr lang="en-US" dirty="0" smtClean="0"/>
              <a:t>Intended replacement for the original MNIST dataset</a:t>
            </a:r>
          </a:p>
        </p:txBody>
      </p:sp>
      <p:sp>
        <p:nvSpPr>
          <p:cNvPr id="6" name="Slide Number Placeholder 5"/>
          <p:cNvSpPr>
            <a:spLocks noGrp="1"/>
          </p:cNvSpPr>
          <p:nvPr>
            <p:ph type="sldNum" sz="quarter" idx="12"/>
          </p:nvPr>
        </p:nvSpPr>
        <p:spPr/>
        <p:txBody>
          <a:bodyPr/>
          <a:lstStyle/>
          <a:p>
            <a:fld id="{AB49C5B6-DADD-4744-93A7-BD250AF44D5D}" type="slidenum">
              <a:rPr lang="en-US" smtClean="0"/>
              <a:t>35</a:t>
            </a:fld>
            <a:endParaRPr lang="en-US"/>
          </a:p>
        </p:txBody>
      </p:sp>
      <p:pic>
        <p:nvPicPr>
          <p:cNvPr id="7" name="Picture 6"/>
          <p:cNvPicPr>
            <a:picLocks noChangeAspect="1"/>
          </p:cNvPicPr>
          <p:nvPr/>
        </p:nvPicPr>
        <p:blipFill>
          <a:blip r:embed="rId3"/>
          <a:stretch>
            <a:fillRect/>
          </a:stretch>
        </p:blipFill>
        <p:spPr>
          <a:xfrm>
            <a:off x="4157133" y="1105163"/>
            <a:ext cx="3363385" cy="336338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1314137"/>
            <a:ext cx="1356346" cy="2945438"/>
          </a:xfrm>
          <a:prstGeom prst="rect">
            <a:avLst/>
          </a:prstGeom>
        </p:spPr>
      </p:pic>
      <p:sp>
        <p:nvSpPr>
          <p:cNvPr id="9" name="TextBox 8"/>
          <p:cNvSpPr txBox="1"/>
          <p:nvPr/>
        </p:nvSpPr>
        <p:spPr>
          <a:xfrm>
            <a:off x="3801533" y="4510482"/>
            <a:ext cx="4588934" cy="323165"/>
          </a:xfrm>
          <a:prstGeom prst="rect">
            <a:avLst/>
          </a:prstGeom>
          <a:noFill/>
        </p:spPr>
        <p:txBody>
          <a:bodyPr wrap="square" rtlCol="0">
            <a:spAutoFit/>
          </a:bodyPr>
          <a:lstStyle/>
          <a:p>
            <a:r>
              <a:rPr lang="en-US" u="sng" dirty="0">
                <a:hlinkClick r:id="rId5"/>
              </a:rPr>
              <a:t>https://github.com/zalandoresearch/fashion-mnist</a:t>
            </a:r>
            <a:endParaRPr lang="en-US" dirty="0"/>
          </a:p>
        </p:txBody>
      </p:sp>
    </p:spTree>
    <p:extLst>
      <p:ext uri="{BB962C8B-B14F-4D97-AF65-F5344CB8AC3E}">
        <p14:creationId xmlns:p14="http://schemas.microsoft.com/office/powerpoint/2010/main" val="1139775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36</a:t>
            </a:fld>
            <a:endParaRPr lang="en-US"/>
          </a:p>
        </p:txBody>
      </p:sp>
      <p:sp>
        <p:nvSpPr>
          <p:cNvPr id="7" name="TextBox 6"/>
          <p:cNvSpPr txBox="1"/>
          <p:nvPr/>
        </p:nvSpPr>
        <p:spPr>
          <a:xfrm>
            <a:off x="457200" y="1063229"/>
            <a:ext cx="8311891" cy="553998"/>
          </a:xfrm>
          <a:prstGeom prst="rect">
            <a:avLst/>
          </a:prstGeom>
          <a:noFill/>
        </p:spPr>
        <p:txBody>
          <a:bodyPr wrap="none" rtlCol="0">
            <a:spAutoFit/>
          </a:bodyPr>
          <a:lstStyle/>
          <a:p>
            <a:r>
              <a:rPr lang="en-US" dirty="0">
                <a:hlinkClick r:id="rId2"/>
              </a:rPr>
              <a:t>https://</a:t>
            </a:r>
            <a:r>
              <a:rPr lang="en-US" dirty="0" smtClean="0">
                <a:hlinkClick r:id="rId2"/>
              </a:rPr>
              <a:t>nbviewer.jupyter.org/github/niallturb/pylondinium18/blob/master/fashion_mnist_bayes_opt.ipynb</a:t>
            </a:r>
            <a:endParaRPr lang="en-US" dirty="0" smtClean="0"/>
          </a:p>
          <a:p>
            <a:endParaRPr lang="en-US" dirty="0"/>
          </a:p>
        </p:txBody>
      </p:sp>
    </p:spTree>
    <p:extLst>
      <p:ext uri="{BB962C8B-B14F-4D97-AF65-F5344CB8AC3E}">
        <p14:creationId xmlns:p14="http://schemas.microsoft.com/office/powerpoint/2010/main" val="16597805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15"/>
            <a:ext cx="8229600" cy="857250"/>
          </a:xfrm>
        </p:spPr>
        <p:txBody>
          <a:bodyPr/>
          <a:lstStyle/>
          <a:p>
            <a:r>
              <a:rPr lang="en-US" dirty="0" smtClean="0"/>
              <a:t>References</a:t>
            </a:r>
            <a:endParaRPr lang="en-US" dirty="0"/>
          </a:p>
        </p:txBody>
      </p:sp>
      <p:sp>
        <p:nvSpPr>
          <p:cNvPr id="3" name="Content Placeholder 2"/>
          <p:cNvSpPr>
            <a:spLocks noGrp="1"/>
          </p:cNvSpPr>
          <p:nvPr>
            <p:ph sz="half" idx="1"/>
          </p:nvPr>
        </p:nvSpPr>
        <p:spPr>
          <a:xfrm>
            <a:off x="131196" y="898001"/>
            <a:ext cx="9012804" cy="3394472"/>
          </a:xfrm>
        </p:spPr>
        <p:txBody>
          <a:bodyPr>
            <a:normAutofit/>
          </a:bodyPr>
          <a:lstStyle/>
          <a:p>
            <a:pPr marL="0" indent="0">
              <a:buNone/>
            </a:pPr>
            <a:r>
              <a:rPr lang="en-US" sz="1600" dirty="0"/>
              <a:t>Snoek et al., </a:t>
            </a:r>
            <a:r>
              <a:rPr lang="en-US" sz="1600" dirty="0" smtClean="0"/>
              <a:t>2012 - Practical </a:t>
            </a:r>
            <a:r>
              <a:rPr lang="en-US" sz="1600" dirty="0"/>
              <a:t>Bayesian Optimization of Machine Learning Algorithms</a:t>
            </a:r>
            <a:endParaRPr lang="en-US" sz="1600" dirty="0" smtClean="0"/>
          </a:p>
          <a:p>
            <a:pPr marL="0" indent="0">
              <a:buNone/>
            </a:pPr>
            <a:r>
              <a:rPr lang="en-US" sz="1600" dirty="0" smtClean="0">
                <a:hlinkClick r:id="rId2"/>
              </a:rPr>
              <a:t>http</a:t>
            </a:r>
            <a:r>
              <a:rPr lang="en-US" sz="1600" dirty="0">
                <a:hlinkClick r:id="rId2"/>
              </a:rPr>
              <a:t>://</a:t>
            </a:r>
            <a:r>
              <a:rPr lang="en-US" sz="1600" dirty="0" smtClean="0">
                <a:hlinkClick r:id="rId2"/>
              </a:rPr>
              <a:t>papers.nips.cc/paper/4522-practical-bayesian-optimization-of-machine-learning-algorithms.pdf</a:t>
            </a:r>
            <a:endParaRPr lang="en-US" sz="1600" dirty="0" smtClean="0"/>
          </a:p>
          <a:p>
            <a:pPr marL="0" indent="0">
              <a:buNone/>
            </a:pPr>
            <a:endParaRPr lang="en-US" sz="1600" dirty="0"/>
          </a:p>
          <a:p>
            <a:pPr marL="0" indent="0">
              <a:buNone/>
            </a:pPr>
            <a:r>
              <a:rPr lang="en-US" sz="1600" dirty="0" err="1" smtClean="0"/>
              <a:t>Bergstra</a:t>
            </a:r>
            <a:r>
              <a:rPr lang="en-US" sz="1600" dirty="0" smtClean="0"/>
              <a:t> &amp; </a:t>
            </a:r>
            <a:r>
              <a:rPr lang="en-US" sz="1600" dirty="0" err="1" smtClean="0"/>
              <a:t>Bengio</a:t>
            </a:r>
            <a:r>
              <a:rPr lang="en-US" sz="1600" dirty="0" smtClean="0"/>
              <a:t>, 2012 </a:t>
            </a:r>
            <a:r>
              <a:rPr lang="mr-IN" sz="1600" dirty="0" smtClean="0"/>
              <a:t>–</a:t>
            </a:r>
            <a:r>
              <a:rPr lang="en-US" sz="1600" dirty="0" smtClean="0"/>
              <a:t> Random Search for </a:t>
            </a:r>
            <a:r>
              <a:rPr lang="en-US" sz="1600" dirty="0" err="1" smtClean="0"/>
              <a:t>Hyperparamter</a:t>
            </a:r>
            <a:r>
              <a:rPr lang="en-US" sz="1600" dirty="0" smtClean="0"/>
              <a:t> Optimization</a:t>
            </a:r>
          </a:p>
          <a:p>
            <a:pPr marL="0" indent="0">
              <a:buNone/>
            </a:pPr>
            <a:r>
              <a:rPr lang="en-US" sz="1600" dirty="0">
                <a:hlinkClick r:id="rId3"/>
              </a:rPr>
              <a:t>http://</a:t>
            </a:r>
            <a:r>
              <a:rPr lang="en-US" sz="1600" dirty="0" smtClean="0">
                <a:hlinkClick r:id="rId3"/>
              </a:rPr>
              <a:t>www.jmlr.org/papers/volume13/bergstra12a/bergstra12a.pdf</a:t>
            </a:r>
            <a:endParaRPr lang="en-US" sz="1600" dirty="0" smtClean="0"/>
          </a:p>
          <a:p>
            <a:pPr marL="0" indent="0">
              <a:buNone/>
            </a:pPr>
            <a:endParaRPr lang="en-US" sz="1600" dirty="0"/>
          </a:p>
          <a:p>
            <a:pPr marL="0" indent="0">
              <a:buNone/>
            </a:pPr>
            <a:r>
              <a:rPr lang="en-US" sz="1600" dirty="0" smtClean="0"/>
              <a:t>Rasmussen &amp; Williams, 2006 </a:t>
            </a:r>
            <a:r>
              <a:rPr lang="mr-IN" sz="1600" dirty="0" smtClean="0"/>
              <a:t>–</a:t>
            </a:r>
            <a:r>
              <a:rPr lang="en-US" sz="1600" dirty="0" smtClean="0"/>
              <a:t> Gaussian Processes for Machine Learning</a:t>
            </a:r>
          </a:p>
          <a:p>
            <a:pPr marL="0" indent="0">
              <a:buNone/>
            </a:pPr>
            <a:r>
              <a:rPr lang="en-US" sz="1600" dirty="0">
                <a:hlinkClick r:id="rId4"/>
              </a:rPr>
              <a:t>http://</a:t>
            </a:r>
            <a:r>
              <a:rPr lang="en-US" sz="1600" dirty="0" smtClean="0">
                <a:hlinkClick r:id="rId4"/>
              </a:rPr>
              <a:t>www.gaussianprocess.org/gpml/</a:t>
            </a:r>
            <a:endParaRPr lang="en-US" sz="1600" dirty="0"/>
          </a:p>
          <a:p>
            <a:pPr marL="0" indent="0">
              <a:buNone/>
            </a:pPr>
            <a:endParaRPr lang="en-US" sz="1600" dirty="0" smtClean="0"/>
          </a:p>
          <a:p>
            <a:pPr marL="0" indent="0">
              <a:buNone/>
            </a:pPr>
            <a:r>
              <a:rPr lang="en-US" sz="1600" dirty="0" smtClean="0"/>
              <a:t>François </a:t>
            </a:r>
            <a:r>
              <a:rPr lang="en-US" sz="1600" dirty="0" err="1" smtClean="0"/>
              <a:t>Chollet</a:t>
            </a:r>
            <a:r>
              <a:rPr lang="en-US" sz="1600" dirty="0" smtClean="0"/>
              <a:t>, 2017 - </a:t>
            </a:r>
            <a:r>
              <a:rPr lang="en-US" sz="1600" dirty="0"/>
              <a:t>Deep Learning with </a:t>
            </a:r>
            <a:r>
              <a:rPr lang="en-US" sz="1600" dirty="0" smtClean="0"/>
              <a:t>Python</a:t>
            </a:r>
            <a:endParaRPr lang="en-US" sz="1600" dirty="0" smtClean="0">
              <a:hlinkClick r:id="rId5"/>
            </a:endParaRPr>
          </a:p>
          <a:p>
            <a:pPr marL="0" indent="0">
              <a:buNone/>
            </a:pPr>
            <a:r>
              <a:rPr lang="en-US" sz="1600" dirty="0" smtClean="0">
                <a:hlinkClick r:id="rId5"/>
              </a:rPr>
              <a:t>https</a:t>
            </a:r>
            <a:r>
              <a:rPr lang="en-US" sz="1600" dirty="0">
                <a:hlinkClick r:id="rId5"/>
              </a:rPr>
              <a:t>://</a:t>
            </a:r>
            <a:r>
              <a:rPr lang="en-US" sz="1600" dirty="0" smtClean="0">
                <a:hlinkClick r:id="rId5"/>
              </a:rPr>
              <a:t>www.manning.com/books/deep-learning-with-python</a:t>
            </a:r>
            <a:endParaRPr lang="en-US" sz="1600" dirty="0" smtClean="0"/>
          </a:p>
          <a:p>
            <a:pPr marL="0" indent="0">
              <a:buNone/>
            </a:pPr>
            <a:endParaRPr lang="en-US" sz="1600" dirty="0"/>
          </a:p>
          <a:p>
            <a:pPr marL="0" indent="0">
              <a:buNone/>
            </a:pPr>
            <a:endParaRPr lang="en-US" sz="1600" dirty="0" smtClean="0"/>
          </a:p>
          <a:p>
            <a:pPr marL="0" indent="0">
              <a:buNone/>
            </a:pP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37</a:t>
            </a:fld>
            <a:endParaRPr lang="en-US"/>
          </a:p>
        </p:txBody>
      </p:sp>
    </p:spTree>
    <p:extLst>
      <p:ext uri="{BB962C8B-B14F-4D97-AF65-F5344CB8AC3E}">
        <p14:creationId xmlns:p14="http://schemas.microsoft.com/office/powerpoint/2010/main" val="17837513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r>
              <a:rPr lang="en-US" dirty="0" smtClean="0"/>
              <a:t>Questions?</a:t>
            </a:r>
            <a:endParaRPr lang="en-US" dirty="0"/>
          </a:p>
        </p:txBody>
      </p:sp>
    </p:spTree>
    <p:extLst>
      <p:ext uri="{BB962C8B-B14F-4D97-AF65-F5344CB8AC3E}">
        <p14:creationId xmlns:p14="http://schemas.microsoft.com/office/powerpoint/2010/main" val="2110472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Neural Networks </a:t>
            </a:r>
            <a:r>
              <a:rPr lang="mr-IN" dirty="0" smtClean="0"/>
              <a:t>–</a:t>
            </a:r>
            <a:r>
              <a:rPr lang="en-US" dirty="0" smtClean="0"/>
              <a:t> Brief Overview</a:t>
            </a:r>
            <a:endParaRPr lang="en-US" dirty="0"/>
          </a:p>
        </p:txBody>
      </p:sp>
    </p:spTree>
    <p:extLst>
      <p:ext uri="{BB962C8B-B14F-4D97-AF65-F5344CB8AC3E}">
        <p14:creationId xmlns:p14="http://schemas.microsoft.com/office/powerpoint/2010/main" val="560273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41867" y="952576"/>
            <a:ext cx="7857066" cy="4184057"/>
          </a:xfrm>
        </p:spPr>
      </p:pic>
      <p:sp>
        <p:nvSpPr>
          <p:cNvPr id="6" name="Slide Number Placeholder 5"/>
          <p:cNvSpPr>
            <a:spLocks noGrp="1"/>
          </p:cNvSpPr>
          <p:nvPr>
            <p:ph type="sldNum" sz="quarter" idx="12"/>
          </p:nvPr>
        </p:nvSpPr>
        <p:spPr/>
        <p:txBody>
          <a:bodyPr/>
          <a:lstStyle/>
          <a:p>
            <a:fld id="{AB49C5B6-DADD-4744-93A7-BD250AF44D5D}" type="slidenum">
              <a:rPr lang="en-US" smtClean="0"/>
              <a:t>5</a:t>
            </a:fld>
            <a:endParaRPr lang="en-US"/>
          </a:p>
        </p:txBody>
      </p:sp>
      <p:sp>
        <p:nvSpPr>
          <p:cNvPr id="8" name="Title 1"/>
          <p:cNvSpPr>
            <a:spLocks noGrp="1"/>
          </p:cNvSpPr>
          <p:nvPr>
            <p:ph type="title"/>
          </p:nvPr>
        </p:nvSpPr>
        <p:spPr>
          <a:xfrm>
            <a:off x="313267" y="8467"/>
            <a:ext cx="8229600" cy="857250"/>
          </a:xfrm>
        </p:spPr>
        <p:txBody>
          <a:bodyPr>
            <a:normAutofit/>
          </a:bodyPr>
          <a:lstStyle/>
          <a:p>
            <a:r>
              <a:rPr lang="en-US" dirty="0" smtClean="0"/>
              <a:t>Training a Neural Network</a:t>
            </a:r>
            <a:endParaRPr lang="en-US" dirty="0"/>
          </a:p>
        </p:txBody>
      </p:sp>
    </p:spTree>
    <p:extLst>
      <p:ext uri="{BB962C8B-B14F-4D97-AF65-F5344CB8AC3E}">
        <p14:creationId xmlns:p14="http://schemas.microsoft.com/office/powerpoint/2010/main" val="1169758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395"/>
            <a:ext cx="8229600" cy="857250"/>
          </a:xfrm>
        </p:spPr>
        <p:txBody>
          <a:bodyPr/>
          <a:lstStyle/>
          <a:p>
            <a:r>
              <a:rPr lang="en-US" dirty="0" smtClean="0"/>
              <a:t>Training should converge</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6</a:t>
            </a:fld>
            <a:endParaRPr lang="en-US"/>
          </a:p>
        </p:txBody>
      </p:sp>
      <p:pic>
        <p:nvPicPr>
          <p:cNvPr id="7" name="Picture 6"/>
          <p:cNvPicPr>
            <a:picLocks noChangeAspect="1"/>
          </p:cNvPicPr>
          <p:nvPr/>
        </p:nvPicPr>
        <p:blipFill rotWithShape="1">
          <a:blip r:embed="rId3"/>
          <a:srcRect t="13808" b="15649"/>
          <a:stretch/>
        </p:blipFill>
        <p:spPr>
          <a:xfrm>
            <a:off x="101450" y="942645"/>
            <a:ext cx="8803276" cy="3663222"/>
          </a:xfrm>
          <a:prstGeom prst="rect">
            <a:avLst/>
          </a:prstGeom>
        </p:spPr>
      </p:pic>
    </p:spTree>
    <p:extLst>
      <p:ext uri="{BB962C8B-B14F-4D97-AF65-F5344CB8AC3E}">
        <p14:creationId xmlns:p14="http://schemas.microsoft.com/office/powerpoint/2010/main" val="49095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638"/>
            <a:ext cx="8229600" cy="857250"/>
          </a:xfrm>
        </p:spPr>
        <p:txBody>
          <a:bodyPr/>
          <a:lstStyle/>
          <a:p>
            <a:r>
              <a:rPr lang="en-US" dirty="0" smtClean="0"/>
              <a:t>Convolutional Neural Networks (CNNs)</a:t>
            </a:r>
            <a:endParaRPr lang="en-US" dirty="0"/>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0" y="1063229"/>
            <a:ext cx="9025467" cy="3298196"/>
          </a:xfrm>
        </p:spPr>
      </p:pic>
      <p:sp>
        <p:nvSpPr>
          <p:cNvPr id="6" name="Slide Number Placeholder 5"/>
          <p:cNvSpPr>
            <a:spLocks noGrp="1"/>
          </p:cNvSpPr>
          <p:nvPr>
            <p:ph type="sldNum" sz="quarter" idx="12"/>
          </p:nvPr>
        </p:nvSpPr>
        <p:spPr/>
        <p:txBody>
          <a:bodyPr/>
          <a:lstStyle/>
          <a:p>
            <a:fld id="{AB49C5B6-DADD-4744-93A7-BD250AF44D5D}" type="slidenum">
              <a:rPr lang="en-US" smtClean="0"/>
              <a:t>7</a:t>
            </a:fld>
            <a:endParaRPr lang="en-US"/>
          </a:p>
        </p:txBody>
      </p:sp>
    </p:spTree>
    <p:extLst>
      <p:ext uri="{BB962C8B-B14F-4D97-AF65-F5344CB8AC3E}">
        <p14:creationId xmlns:p14="http://schemas.microsoft.com/office/powerpoint/2010/main" val="1667571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we input image data?</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8</a:t>
            </a:fld>
            <a:endParaRPr lang="en-US"/>
          </a:p>
        </p:txBody>
      </p:sp>
      <p:pic>
        <p:nvPicPr>
          <p:cNvPr id="14" name="Content Placeholder 13"/>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17737" y="1202267"/>
            <a:ext cx="3260648" cy="3255037"/>
          </a:xfrm>
        </p:spPr>
      </p:pic>
      <p:pic>
        <p:nvPicPr>
          <p:cNvPr id="2054" name="Picture 6" descr="https://cdn-images-1.medium.com/max/2000/1*UDgDe_-GMs4QQbT8UopoGA.png"/>
          <p:cNvPicPr>
            <a:picLocks noChangeAspect="1" noChangeArrowheads="1"/>
          </p:cNvPicPr>
          <p:nvPr/>
        </p:nvPicPr>
        <p:blipFill rotWithShape="1">
          <a:blip r:embed="rId4">
            <a:extLst>
              <a:ext uri="{28A0092B-C50C-407E-A947-70E740481C1C}">
                <a14:useLocalDpi xmlns:a14="http://schemas.microsoft.com/office/drawing/2010/main" val="0"/>
              </a:ext>
            </a:extLst>
          </a:blip>
          <a:srcRect l="16476"/>
          <a:stretch/>
        </p:blipFill>
        <p:spPr bwMode="auto">
          <a:xfrm>
            <a:off x="3478385" y="2239921"/>
            <a:ext cx="5522740" cy="102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504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Tunnel Vision</a:t>
            </a:r>
            <a:endParaRPr lang="en-US" dirty="0"/>
          </a:p>
        </p:txBody>
      </p:sp>
      <p:sp>
        <p:nvSpPr>
          <p:cNvPr id="6" name="Slide Number Placeholder 5"/>
          <p:cNvSpPr>
            <a:spLocks noGrp="1"/>
          </p:cNvSpPr>
          <p:nvPr>
            <p:ph type="sldNum" sz="quarter" idx="12"/>
          </p:nvPr>
        </p:nvSpPr>
        <p:spPr/>
        <p:txBody>
          <a:bodyPr/>
          <a:lstStyle/>
          <a:p>
            <a:fld id="{AB49C5B6-DADD-4744-93A7-BD250AF44D5D}" type="slidenum">
              <a:rPr lang="en-US" smtClean="0"/>
              <a:t>9</a:t>
            </a:fld>
            <a:endParaRPr lang="en-US"/>
          </a:p>
        </p:txBody>
      </p:sp>
      <p:pic>
        <p:nvPicPr>
          <p:cNvPr id="6146" name="Picture 2" descr="https://cdn-images-1.medium.com/max/1600/1*bGBijVuJnTRj8025et0mcQ.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29" y="1063229"/>
            <a:ext cx="7491025" cy="3193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589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rgos">
      <a:dk1>
        <a:sysClr val="windowText" lastClr="000000"/>
      </a:dk1>
      <a:lt1>
        <a:sysClr val="window" lastClr="FFFFFF"/>
      </a:lt1>
      <a:dk2>
        <a:srgbClr val="141313"/>
      </a:dk2>
      <a:lt2>
        <a:srgbClr val="FFFFFE"/>
      </a:lt2>
      <a:accent1>
        <a:srgbClr val="CD0920"/>
      </a:accent1>
      <a:accent2>
        <a:srgbClr val="009380"/>
      </a:accent2>
      <a:accent3>
        <a:srgbClr val="76B732"/>
      </a:accent3>
      <a:accent4>
        <a:srgbClr val="6C216D"/>
      </a:accent4>
      <a:accent5>
        <a:srgbClr val="DA4F6B"/>
      </a:accent5>
      <a:accent6>
        <a:srgbClr val="DB5523"/>
      </a:accent6>
      <a:hlink>
        <a:srgbClr val="0000FF"/>
      </a:hlink>
      <a:folHlink>
        <a:srgbClr val="777877"/>
      </a:folHlink>
    </a:clrScheme>
    <a:fontScheme name="Office 2">
      <a:majorFont>
        <a:latin typeface="Argos Condensed Extra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rgos Book"/>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Argos">
      <a:dk1>
        <a:sysClr val="windowText" lastClr="000000"/>
      </a:dk1>
      <a:lt1>
        <a:sysClr val="window" lastClr="FFFFFF"/>
      </a:lt1>
      <a:dk2>
        <a:srgbClr val="141313"/>
      </a:dk2>
      <a:lt2>
        <a:srgbClr val="FFFFFE"/>
      </a:lt2>
      <a:accent1>
        <a:srgbClr val="CD0920"/>
      </a:accent1>
      <a:accent2>
        <a:srgbClr val="009380"/>
      </a:accent2>
      <a:accent3>
        <a:srgbClr val="76B732"/>
      </a:accent3>
      <a:accent4>
        <a:srgbClr val="6C216D"/>
      </a:accent4>
      <a:accent5>
        <a:srgbClr val="DA4F6B"/>
      </a:accent5>
      <a:accent6>
        <a:srgbClr val="DB5523"/>
      </a:accent6>
      <a:hlink>
        <a:srgbClr val="0000FF"/>
      </a:hlink>
      <a:folHlink>
        <a:srgbClr val="777877"/>
      </a:folHlink>
    </a:clrScheme>
    <a:fontScheme name="Office 2">
      <a:majorFont>
        <a:latin typeface="Argos Condensed Extra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rgos Book"/>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Argos">
      <a:dk1>
        <a:sysClr val="windowText" lastClr="000000"/>
      </a:dk1>
      <a:lt1>
        <a:sysClr val="window" lastClr="FFFFFF"/>
      </a:lt1>
      <a:dk2>
        <a:srgbClr val="141313"/>
      </a:dk2>
      <a:lt2>
        <a:srgbClr val="FFFFFE"/>
      </a:lt2>
      <a:accent1>
        <a:srgbClr val="CD0920"/>
      </a:accent1>
      <a:accent2>
        <a:srgbClr val="009380"/>
      </a:accent2>
      <a:accent3>
        <a:srgbClr val="76B732"/>
      </a:accent3>
      <a:accent4>
        <a:srgbClr val="6C216D"/>
      </a:accent4>
      <a:accent5>
        <a:srgbClr val="DA4F6B"/>
      </a:accent5>
      <a:accent6>
        <a:srgbClr val="DB5523"/>
      </a:accent6>
      <a:hlink>
        <a:srgbClr val="0000FF"/>
      </a:hlink>
      <a:folHlink>
        <a:srgbClr val="777877"/>
      </a:folHlink>
    </a:clrScheme>
    <a:fontScheme name="Office 2">
      <a:majorFont>
        <a:latin typeface="Argos Condensed Extra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Argos Book"/>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10278</TotalTime>
  <Words>1816</Words>
  <Application>Microsoft Macintosh PowerPoint</Application>
  <PresentationFormat>On-screen Show (16:9)</PresentationFormat>
  <Paragraphs>281</Paragraphs>
  <Slides>38</Slides>
  <Notes>19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38</vt:i4>
      </vt:variant>
    </vt:vector>
  </HeadingPairs>
  <TitlesOfParts>
    <vt:vector size="46" baseType="lpstr">
      <vt:lpstr>Argos Book</vt:lpstr>
      <vt:lpstr>Argos Condensed ExtraBold</vt:lpstr>
      <vt:lpstr>Calibri</vt:lpstr>
      <vt:lpstr>Mangal</vt:lpstr>
      <vt:lpstr>Arial</vt:lpstr>
      <vt:lpstr>Office Theme</vt:lpstr>
      <vt:lpstr>Custom Design</vt:lpstr>
      <vt:lpstr>1_Custom Design</vt:lpstr>
      <vt:lpstr>Tuning the knobs of neural networks using Bayesian Optimization</vt:lpstr>
      <vt:lpstr>About me</vt:lpstr>
      <vt:lpstr>What this talk will cover</vt:lpstr>
      <vt:lpstr>Neural Networks – Brief Overview</vt:lpstr>
      <vt:lpstr>Training a Neural Network</vt:lpstr>
      <vt:lpstr>Training should converge</vt:lpstr>
      <vt:lpstr>Convolutional Neural Networks (CNNs)</vt:lpstr>
      <vt:lpstr>How can we input image data?</vt:lpstr>
      <vt:lpstr>Tunnel Vision</vt:lpstr>
      <vt:lpstr>Convolution is the solution</vt:lpstr>
      <vt:lpstr>How Convolution Works</vt:lpstr>
      <vt:lpstr>PowerPoint Presentation</vt:lpstr>
      <vt:lpstr>Constructing the right CNN</vt:lpstr>
      <vt:lpstr>Hyperparameter tuning</vt:lpstr>
      <vt:lpstr>Bayesian Optimization</vt:lpstr>
      <vt:lpstr>Bayesian Optimization</vt:lpstr>
      <vt:lpstr>Gaussian Process</vt:lpstr>
      <vt:lpstr>Acquisition Function</vt:lpstr>
      <vt:lpstr>One Dimensional Bayesian Optimization Example</vt:lpstr>
      <vt:lpstr>Initialize with 2 random points</vt:lpstr>
      <vt:lpstr>After 1 step of GP (and two random points)</vt:lpstr>
      <vt:lpstr>After 2 steps of GP (and two random points)</vt:lpstr>
      <vt:lpstr>After 3 steps of GP (and two random points)</vt:lpstr>
      <vt:lpstr>After 4 steps of GP (and two random points)</vt:lpstr>
      <vt:lpstr>After 5 steps of GP (and two random points)</vt:lpstr>
      <vt:lpstr>After 6 steps of GP (and two random points)</vt:lpstr>
      <vt:lpstr>After 7 steps of GP (and two random points)</vt:lpstr>
      <vt:lpstr>After 8 steps of GP (and two random points)</vt:lpstr>
      <vt:lpstr>After 9 steps of GP (and two random points)</vt:lpstr>
      <vt:lpstr>After 10 steps of GP (and two random points)</vt:lpstr>
      <vt:lpstr>After 11 steps of GP (and two random points)</vt:lpstr>
      <vt:lpstr>After 12 steps of GP (and two random points)</vt:lpstr>
      <vt:lpstr>Functional Perspective</vt:lpstr>
      <vt:lpstr>Fashion MNIST Demo</vt:lpstr>
      <vt:lpstr>Fashion MNIST Dataset</vt:lpstr>
      <vt:lpstr>Demo</vt:lpstr>
      <vt:lpstr>References</vt:lpstr>
      <vt:lpstr>Thank you</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Rosie Houghton</dc:creator>
  <cp:lastModifiedBy>Niall Turbitt</cp:lastModifiedBy>
  <cp:revision>91</cp:revision>
  <dcterms:created xsi:type="dcterms:W3CDTF">2017-02-09T14:55:58Z</dcterms:created>
  <dcterms:modified xsi:type="dcterms:W3CDTF">2018-06-09T20:19:02Z</dcterms:modified>
</cp:coreProperties>
</file>